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4" r:id="rId3"/>
    <p:sldId id="257" r:id="rId4"/>
    <p:sldId id="265" r:id="rId5"/>
    <p:sldId id="258" r:id="rId6"/>
    <p:sldId id="259" r:id="rId7"/>
    <p:sldId id="266" r:id="rId8"/>
    <p:sldId id="260" r:id="rId9"/>
    <p:sldId id="261" r:id="rId10"/>
    <p:sldId id="262" r:id="rId11"/>
    <p:sldId id="263" r:id="rId12"/>
    <p:sldId id="267" r:id="rId13"/>
    <p:sldId id="268" r:id="rId14"/>
  </p:sldIdLst>
  <p:sldSz cx="14630400" cy="8229600"/>
  <p:notesSz cx="8229600" cy="14630400"/>
  <p:embeddedFontLst>
    <p:embeddedFont>
      <p:font typeface="Poppins Light" panose="00000400000000000000" pitchFamily="2" charset="0"/>
      <p:regular r:id="rId16"/>
      <p:italic r:id="rId17"/>
    </p:embeddedFont>
    <p:embeddedFont>
      <p:font typeface="Roboto Light" panose="02000000000000000000" pitchFamily="2" charset="0"/>
      <p:regular r:id="rId18"/>
      <p:italic r:id="rId19"/>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6589B-3A00-C5C3-9F3E-A14878423A5A}" v="311" dt="2025-02-16T14:00:51.278"/>
    <p1510:client id="{7D62D105-1633-23F3-7480-D252A2F3B296}" v="11" dt="2025-02-17T17:23:24.4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5CDF3DF7-583D-4142-A286-7CFAA177B382}" type="datetimeFigureOut">
              <a:t>17.02.2025</a:t>
            </a:fld>
            <a:endParaRPr lang="pl-PL"/>
          </a:p>
        </p:txBody>
      </p:sp>
      <p:sp>
        <p:nvSpPr>
          <p:cNvPr id="4" name="Symbol zastępczy obrazu slajdu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C897D64C-2692-4F37-A13F-F36AAD8B126E}" type="slidenum">
              <a:t>‹#›</a:t>
            </a:fld>
            <a:endParaRPr lang="pl-PL"/>
          </a:p>
        </p:txBody>
      </p:sp>
    </p:spTree>
    <p:extLst>
      <p:ext uri="{BB962C8B-B14F-4D97-AF65-F5344CB8AC3E}">
        <p14:creationId xmlns:p14="http://schemas.microsoft.com/office/powerpoint/2010/main" val="3569673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19983"/>
            <a:ext cx="7534037" cy="708779"/>
          </a:xfrm>
          <a:prstGeom prst="rect">
            <a:avLst/>
          </a:prstGeom>
          <a:noFill/>
          <a:ln/>
        </p:spPr>
        <p:txBody>
          <a:bodyPr wrap="none" lIns="0" tIns="0" rIns="0" bIns="0" rtlCol="0" anchor="t"/>
          <a:lstStyle/>
          <a:p>
            <a:pPr marL="0" indent="0">
              <a:lnSpc>
                <a:spcPts val="5550"/>
              </a:lnSpc>
              <a:buNone/>
            </a:pPr>
            <a:r>
              <a:rPr lang="en-US" sz="4450" dirty="0">
                <a:solidFill>
                  <a:schemeClr val="accent4"/>
                </a:solidFill>
                <a:latin typeface="Poppins Light"/>
                <a:ea typeface="Poppins Light" pitchFamily="34" charset="-122"/>
                <a:cs typeface="Poppins Light"/>
              </a:rPr>
              <a:t>Digital Healthcare Platform</a:t>
            </a:r>
            <a:endParaRPr lang="en-US" sz="4450">
              <a:solidFill>
                <a:schemeClr val="accent4"/>
              </a:solidFill>
              <a:latin typeface="Poppins Light"/>
              <a:ea typeface="Calibri"/>
              <a:cs typeface="Poppins Light"/>
            </a:endParaRPr>
          </a:p>
        </p:txBody>
      </p:sp>
      <p:sp>
        <p:nvSpPr>
          <p:cNvPr id="4" name="Text 1"/>
          <p:cNvSpPr/>
          <p:nvPr/>
        </p:nvSpPr>
        <p:spPr>
          <a:xfrm>
            <a:off x="6280190" y="376892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Connecting doctors and patients online. Convenient, efficient, and secure consultations. Addressing emergencies and sensitive health issues with privacy and accessibility.</a:t>
            </a:r>
            <a:endParaRPr lang="en-US" sz="1750" dirty="0"/>
          </a:p>
        </p:txBody>
      </p:sp>
      <p:sp>
        <p:nvSpPr>
          <p:cNvPr id="9" name="Prostokąt 8">
            <a:extLst>
              <a:ext uri="{FF2B5EF4-FFF2-40B4-BE49-F238E27FC236}">
                <a16:creationId xmlns:a16="http://schemas.microsoft.com/office/drawing/2014/main" id="{A7AD6CA0-806A-38D0-2E8C-39D2D3810EED}"/>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Text 1">
            <a:extLst>
              <a:ext uri="{FF2B5EF4-FFF2-40B4-BE49-F238E27FC236}">
                <a16:creationId xmlns:a16="http://schemas.microsoft.com/office/drawing/2014/main" id="{85D1C904-8496-9FCB-FCB8-95272B424721}"/>
              </a:ext>
            </a:extLst>
          </p:cNvPr>
          <p:cNvSpPr/>
          <p:nvPr/>
        </p:nvSpPr>
        <p:spPr>
          <a:xfrm>
            <a:off x="6280190" y="5885821"/>
            <a:ext cx="7531369" cy="2028160"/>
          </a:xfrm>
          <a:prstGeom prst="rect">
            <a:avLst/>
          </a:prstGeom>
          <a:noFill/>
          <a:ln/>
        </p:spPr>
        <p:txBody>
          <a:bodyPr wrap="square" lIns="0" tIns="0" rIns="0" bIns="0" rtlCol="0" anchor="t"/>
          <a:lstStyle/>
          <a:p>
            <a:pPr>
              <a:lnSpc>
                <a:spcPts val="2850"/>
              </a:lnSpc>
            </a:pPr>
            <a:r>
              <a:rPr lang="en-US" sz="1750" b="1" dirty="0">
                <a:solidFill>
                  <a:schemeClr val="accent5"/>
                </a:solidFill>
                <a:latin typeface="Roboto Light"/>
                <a:ea typeface="Roboto Light"/>
                <a:cs typeface="Roboto Light"/>
              </a:rPr>
              <a:t>By students :</a:t>
            </a:r>
            <a:endParaRPr lang="pl-PL" b="1">
              <a:solidFill>
                <a:schemeClr val="accent5"/>
              </a:solidFill>
              <a:ea typeface="Calibri"/>
              <a:cs typeface="Calibri"/>
            </a:endParaRPr>
          </a:p>
          <a:p>
            <a:pPr>
              <a:lnSpc>
                <a:spcPts val="2850"/>
              </a:lnSpc>
            </a:pPr>
            <a:r>
              <a:rPr lang="en-US" sz="1750" dirty="0" err="1">
                <a:solidFill>
                  <a:srgbClr val="E5E0DF"/>
                </a:solidFill>
                <a:latin typeface="Roboto Light"/>
                <a:ea typeface="Roboto Light"/>
                <a:cs typeface="Roboto Light"/>
              </a:rPr>
              <a:t>Meghraoui</a:t>
            </a:r>
            <a:r>
              <a:rPr lang="en-US" sz="1750" dirty="0">
                <a:solidFill>
                  <a:srgbClr val="E5E0DF"/>
                </a:solidFill>
                <a:latin typeface="Roboto Light"/>
                <a:ea typeface="Roboto Light"/>
                <a:cs typeface="Roboto Light"/>
              </a:rPr>
              <a:t> Slimane ID 54401</a:t>
            </a:r>
          </a:p>
          <a:p>
            <a:pPr>
              <a:lnSpc>
                <a:spcPts val="2850"/>
              </a:lnSpc>
            </a:pPr>
            <a:r>
              <a:rPr lang="en-US" sz="1750" dirty="0">
                <a:solidFill>
                  <a:srgbClr val="E5E0DF"/>
                </a:solidFill>
                <a:latin typeface="Roboto Light"/>
                <a:ea typeface="Roboto Light"/>
                <a:cs typeface="Roboto Light"/>
              </a:rPr>
              <a:t>Bryan </a:t>
            </a:r>
            <a:r>
              <a:rPr lang="en-US" sz="1750" dirty="0" err="1">
                <a:solidFill>
                  <a:srgbClr val="E5E0DF"/>
                </a:solidFill>
                <a:latin typeface="Roboto Light"/>
                <a:ea typeface="Roboto Light"/>
                <a:cs typeface="Roboto Light"/>
              </a:rPr>
              <a:t>Ghahima</a:t>
            </a:r>
            <a:r>
              <a:rPr lang="en-US" sz="1750" dirty="0">
                <a:solidFill>
                  <a:srgbClr val="E5E0DF"/>
                </a:solidFill>
                <a:latin typeface="Roboto Light"/>
                <a:ea typeface="Roboto Light"/>
                <a:cs typeface="Roboto Light"/>
              </a:rPr>
              <a:t>  ID 49861</a:t>
            </a:r>
          </a:p>
          <a:p>
            <a:pPr>
              <a:lnSpc>
                <a:spcPts val="2850"/>
              </a:lnSpc>
            </a:pPr>
            <a:r>
              <a:rPr lang="en-US" sz="1750" dirty="0">
                <a:solidFill>
                  <a:srgbClr val="E5E0DF"/>
                </a:solidFill>
                <a:latin typeface="Roboto Light"/>
                <a:ea typeface="Roboto Light"/>
                <a:cs typeface="Roboto Light"/>
              </a:rPr>
              <a:t>Ali </a:t>
            </a:r>
            <a:r>
              <a:rPr lang="en-US" sz="1750" dirty="0" err="1">
                <a:solidFill>
                  <a:srgbClr val="E5E0DF"/>
                </a:solidFill>
                <a:latin typeface="Roboto Light"/>
                <a:ea typeface="Roboto Light"/>
                <a:cs typeface="Roboto Light"/>
              </a:rPr>
              <a:t>Agnani</a:t>
            </a:r>
            <a:r>
              <a:rPr lang="en-US" sz="1750" dirty="0">
                <a:solidFill>
                  <a:srgbClr val="E5E0DF"/>
                </a:solidFill>
                <a:latin typeface="Roboto Light"/>
                <a:ea typeface="Roboto Light"/>
                <a:cs typeface="Roboto Light"/>
              </a:rPr>
              <a:t> ID 54851</a:t>
            </a:r>
          </a:p>
          <a:p>
            <a:pPr>
              <a:lnSpc>
                <a:spcPts val="2850"/>
              </a:lnSpc>
            </a:pPr>
            <a:endParaRPr lang="en-US" sz="1750" dirty="0">
              <a:solidFill>
                <a:srgbClr val="E5E0DF"/>
              </a:solidFill>
              <a:latin typeface="Roboto Light"/>
              <a:ea typeface="Roboto Light"/>
              <a:cs typeface="Roboto Light"/>
            </a:endParaRPr>
          </a:p>
          <a:p>
            <a:pPr>
              <a:lnSpc>
                <a:spcPts val="2850"/>
              </a:lnSpc>
            </a:pPr>
            <a:endParaRPr lang="en-US" sz="1750" dirty="0">
              <a:solidFill>
                <a:srgbClr val="E5E0DF"/>
              </a:solidFill>
              <a:latin typeface="Roboto Light"/>
              <a:ea typeface="Roboto Light"/>
              <a:cs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nSpc>
                <a:spcPts val="5550"/>
              </a:lnSpc>
              <a:buNone/>
            </a:pPr>
            <a:r>
              <a:rPr lang="en-US" sz="4450" dirty="0">
                <a:solidFill>
                  <a:schemeClr val="accent4"/>
                </a:solidFill>
                <a:latin typeface="Poppins Light"/>
                <a:ea typeface="Poppins Light" pitchFamily="34" charset="-122"/>
                <a:cs typeface="Poppins Light"/>
              </a:rPr>
              <a:t>Business Model</a:t>
            </a:r>
            <a:endParaRPr lang="en-US" sz="4450">
              <a:solidFill>
                <a:schemeClr val="accent4"/>
              </a:solidFill>
              <a:latin typeface="Poppins Light"/>
              <a:ea typeface="Calibri"/>
              <a:cs typeface="Poppins Light"/>
            </a:endParaRPr>
          </a:p>
        </p:txBody>
      </p:sp>
      <p:sp>
        <p:nvSpPr>
          <p:cNvPr id="3" name="Text 1"/>
          <p:cNvSpPr/>
          <p:nvPr/>
        </p:nvSpPr>
        <p:spPr>
          <a:xfrm>
            <a:off x="1857256" y="304299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Poppins Light" pitchFamily="34" charset="0"/>
                <a:ea typeface="Poppins Light" pitchFamily="34" charset="-122"/>
                <a:cs typeface="Poppins Light" pitchFamily="34" charset="-120"/>
              </a:rPr>
              <a:t>Subscription Plans</a:t>
            </a:r>
            <a:endParaRPr lang="en-US" sz="2200" dirty="0"/>
          </a:p>
        </p:txBody>
      </p:sp>
      <p:sp>
        <p:nvSpPr>
          <p:cNvPr id="4" name="Text 2"/>
          <p:cNvSpPr/>
          <p:nvPr/>
        </p:nvSpPr>
        <p:spPr>
          <a:xfrm>
            <a:off x="793790" y="3533418"/>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E5E0DF"/>
                </a:solidFill>
                <a:latin typeface="Roboto Light" pitchFamily="34" charset="0"/>
                <a:ea typeface="Roboto Light" pitchFamily="34" charset="-122"/>
                <a:cs typeface="Roboto Light" pitchFamily="34" charset="-120"/>
              </a:rPr>
              <a:t>For doctors.</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6354961" y="3161943"/>
            <a:ext cx="82748" cy="453509"/>
          </a:xfrm>
          <a:prstGeom prst="rect">
            <a:avLst/>
          </a:prstGeom>
          <a:noFill/>
          <a:ln/>
        </p:spPr>
        <p:txBody>
          <a:bodyPr wrap="none" lIns="0" tIns="0" rIns="0" bIns="0" rtlCol="0" anchor="t"/>
          <a:lstStyle/>
          <a:p>
            <a:pPr marL="0" indent="0">
              <a:lnSpc>
                <a:spcPts val="355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7" name="Text 4"/>
          <p:cNvSpPr/>
          <p:nvPr/>
        </p:nvSpPr>
        <p:spPr>
          <a:xfrm>
            <a:off x="9937790" y="30429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Transaction Fees</a:t>
            </a:r>
            <a:endParaRPr lang="en-US" sz="2200" dirty="0"/>
          </a:p>
        </p:txBody>
      </p:sp>
      <p:sp>
        <p:nvSpPr>
          <p:cNvPr id="8" name="Text 5"/>
          <p:cNvSpPr/>
          <p:nvPr/>
        </p:nvSpPr>
        <p:spPr>
          <a:xfrm>
            <a:off x="9937790" y="3533418"/>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For consultations.</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541187" y="3550444"/>
            <a:ext cx="162163" cy="453509"/>
          </a:xfrm>
          <a:prstGeom prst="rect">
            <a:avLst/>
          </a:prstGeom>
          <a:noFill/>
          <a:ln/>
        </p:spPr>
        <p:txBody>
          <a:bodyPr wrap="none" lIns="0" tIns="0" rIns="0" bIns="0" rtlCol="0" anchor="t"/>
          <a:lstStyle/>
          <a:p>
            <a:pPr marL="0" indent="0">
              <a:lnSpc>
                <a:spcPts val="355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1" name="Text 7"/>
          <p:cNvSpPr/>
          <p:nvPr/>
        </p:nvSpPr>
        <p:spPr>
          <a:xfrm>
            <a:off x="9937790" y="54955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Premium Features</a:t>
            </a:r>
            <a:endParaRPr lang="en-US" sz="2200" dirty="0"/>
          </a:p>
        </p:txBody>
      </p:sp>
      <p:sp>
        <p:nvSpPr>
          <p:cNvPr id="12" name="Text 8"/>
          <p:cNvSpPr/>
          <p:nvPr/>
        </p:nvSpPr>
        <p:spPr>
          <a:xfrm>
            <a:off x="9937790" y="598598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For patients.</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8150781" y="5776317"/>
            <a:ext cx="165854" cy="453509"/>
          </a:xfrm>
          <a:prstGeom prst="rect">
            <a:avLst/>
          </a:prstGeom>
          <a:noFill/>
          <a:ln/>
        </p:spPr>
        <p:txBody>
          <a:bodyPr wrap="none" lIns="0" tIns="0" rIns="0" bIns="0" rtlCol="0" anchor="t"/>
          <a:lstStyle/>
          <a:p>
            <a:pPr marL="0" indent="0">
              <a:lnSpc>
                <a:spcPts val="355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5" name="Text 10"/>
          <p:cNvSpPr/>
          <p:nvPr/>
        </p:nvSpPr>
        <p:spPr>
          <a:xfrm>
            <a:off x="1857256" y="549556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Poppins Light" pitchFamily="34" charset="0"/>
                <a:ea typeface="Poppins Light" pitchFamily="34" charset="-122"/>
                <a:cs typeface="Poppins Light" pitchFamily="34" charset="-120"/>
              </a:rPr>
              <a:t>Partnerships</a:t>
            </a:r>
            <a:endParaRPr lang="en-US" sz="2200" dirty="0"/>
          </a:p>
        </p:txBody>
      </p:sp>
      <p:sp>
        <p:nvSpPr>
          <p:cNvPr id="16" name="Text 11"/>
          <p:cNvSpPr/>
          <p:nvPr/>
        </p:nvSpPr>
        <p:spPr>
          <a:xfrm>
            <a:off x="793790" y="5985986"/>
            <a:ext cx="3898702" cy="362903"/>
          </a:xfrm>
          <a:prstGeom prst="rect">
            <a:avLst/>
          </a:prstGeom>
          <a:noFill/>
          <a:ln/>
        </p:spPr>
        <p:txBody>
          <a:bodyPr wrap="none" lIns="0" tIns="0" rIns="0" bIns="0" rtlCol="0" anchor="t"/>
          <a:lstStyle/>
          <a:p>
            <a:pPr marL="0" indent="0" algn="r">
              <a:lnSpc>
                <a:spcPts val="2850"/>
              </a:lnSpc>
              <a:buNone/>
            </a:pPr>
            <a:r>
              <a:rPr lang="en-US" sz="1750" dirty="0">
                <a:solidFill>
                  <a:srgbClr val="E5E0DF"/>
                </a:solidFill>
                <a:latin typeface="Roboto Light" pitchFamily="34" charset="0"/>
                <a:ea typeface="Roboto Light" pitchFamily="34" charset="-122"/>
                <a:cs typeface="Roboto Light" pitchFamily="34" charset="-120"/>
              </a:rPr>
              <a:t>With healthcare providers.</a:t>
            </a:r>
            <a:endParaRPr lang="en-US" sz="1750" dirty="0"/>
          </a:p>
        </p:txBody>
      </p:sp>
      <p:pic>
        <p:nvPicPr>
          <p:cNvPr id="17" name="Image 3" descr="preencoded.png"/>
          <p:cNvPicPr>
            <a:picLocks noChangeAspect="1"/>
          </p:cNvPicPr>
          <p:nvPr/>
        </p:nvPicPr>
        <p:blipFill>
          <a:blip r:embed="rId6"/>
          <a:stretch>
            <a:fillRect/>
          </a:stretch>
        </p:blipFill>
        <p:spPr>
          <a:xfrm>
            <a:off x="5032653" y="2413516"/>
            <a:ext cx="4564975" cy="4564975"/>
          </a:xfrm>
          <a:prstGeom prst="rect">
            <a:avLst/>
          </a:prstGeom>
        </p:spPr>
      </p:pic>
      <p:sp>
        <p:nvSpPr>
          <p:cNvPr id="18" name="Text 12"/>
          <p:cNvSpPr/>
          <p:nvPr/>
        </p:nvSpPr>
        <p:spPr>
          <a:xfrm>
            <a:off x="5920978" y="5387816"/>
            <a:ext cx="173712" cy="453509"/>
          </a:xfrm>
          <a:prstGeom prst="rect">
            <a:avLst/>
          </a:prstGeom>
          <a:noFill/>
          <a:ln/>
        </p:spPr>
        <p:txBody>
          <a:bodyPr wrap="none" lIns="0" tIns="0" rIns="0" bIns="0" rtlCol="0" anchor="t"/>
          <a:lstStyle/>
          <a:p>
            <a:pPr marL="0" indent="0">
              <a:lnSpc>
                <a:spcPts val="3550"/>
              </a:lnSpc>
              <a:buNone/>
            </a:pPr>
            <a:r>
              <a:rPr lang="en-US" sz="2200" dirty="0">
                <a:solidFill>
                  <a:srgbClr val="E5E0DF"/>
                </a:solidFill>
                <a:latin typeface="Poppins Light" pitchFamily="34" charset="0"/>
                <a:ea typeface="Poppins Light" pitchFamily="34" charset="-122"/>
                <a:cs typeface="Poppins Light" pitchFamily="34" charset="-120"/>
              </a:rPr>
              <a:t>4</a:t>
            </a:r>
            <a:endParaRPr lang="en-US" sz="2200" dirty="0"/>
          </a:p>
        </p:txBody>
      </p:sp>
      <p:sp>
        <p:nvSpPr>
          <p:cNvPr id="20" name="Prostokąt 19">
            <a:extLst>
              <a:ext uri="{FF2B5EF4-FFF2-40B4-BE49-F238E27FC236}">
                <a16:creationId xmlns:a16="http://schemas.microsoft.com/office/drawing/2014/main" id="{16A0F99A-DBD2-322F-E33B-E913C0B17D0E}"/>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3615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Future Plans</a:t>
            </a:r>
            <a:endParaRPr lang="en-US" sz="4450" dirty="0"/>
          </a:p>
        </p:txBody>
      </p:sp>
      <p:sp>
        <p:nvSpPr>
          <p:cNvPr id="4" name="Shape 1"/>
          <p:cNvSpPr/>
          <p:nvPr/>
        </p:nvSpPr>
        <p:spPr>
          <a:xfrm>
            <a:off x="6605111" y="1685092"/>
            <a:ext cx="30480" cy="5908238"/>
          </a:xfrm>
          <a:prstGeom prst="roundRect">
            <a:avLst>
              <a:gd name="adj" fmla="val 312558"/>
            </a:avLst>
          </a:prstGeom>
          <a:solidFill>
            <a:srgbClr val="56565B"/>
          </a:solidFill>
          <a:ln/>
        </p:spPr>
      </p:sp>
      <p:sp>
        <p:nvSpPr>
          <p:cNvPr id="5" name="Shape 2"/>
          <p:cNvSpPr/>
          <p:nvPr/>
        </p:nvSpPr>
        <p:spPr>
          <a:xfrm>
            <a:off x="6845022" y="2180153"/>
            <a:ext cx="793790" cy="30480"/>
          </a:xfrm>
          <a:prstGeom prst="roundRect">
            <a:avLst>
              <a:gd name="adj" fmla="val 312558"/>
            </a:avLst>
          </a:prstGeom>
          <a:solidFill>
            <a:srgbClr val="56565B"/>
          </a:solidFill>
          <a:ln/>
        </p:spPr>
      </p:sp>
      <p:sp>
        <p:nvSpPr>
          <p:cNvPr id="6" name="Shape 3"/>
          <p:cNvSpPr/>
          <p:nvPr/>
        </p:nvSpPr>
        <p:spPr>
          <a:xfrm>
            <a:off x="6365200" y="1940243"/>
            <a:ext cx="510302" cy="510302"/>
          </a:xfrm>
          <a:prstGeom prst="roundRect">
            <a:avLst>
              <a:gd name="adj" fmla="val 18669"/>
            </a:avLst>
          </a:prstGeom>
          <a:solidFill>
            <a:srgbClr val="3D3D42"/>
          </a:solidFill>
          <a:ln w="7620">
            <a:solidFill>
              <a:srgbClr val="56565B"/>
            </a:solidFill>
            <a:prstDash val="solid"/>
          </a:ln>
        </p:spPr>
      </p:sp>
      <p:sp>
        <p:nvSpPr>
          <p:cNvPr id="7" name="Text 4"/>
          <p:cNvSpPr/>
          <p:nvPr/>
        </p:nvSpPr>
        <p:spPr>
          <a:xfrm>
            <a:off x="6570583" y="2025253"/>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8" name="Text 5"/>
          <p:cNvSpPr/>
          <p:nvPr/>
        </p:nvSpPr>
        <p:spPr>
          <a:xfrm>
            <a:off x="7867888" y="19119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Expand Regions</a:t>
            </a:r>
            <a:endParaRPr lang="en-US" sz="2200" dirty="0"/>
          </a:p>
        </p:txBody>
      </p:sp>
      <p:sp>
        <p:nvSpPr>
          <p:cNvPr id="9" name="Text 6"/>
          <p:cNvSpPr/>
          <p:nvPr/>
        </p:nvSpPr>
        <p:spPr>
          <a:xfrm>
            <a:off x="7867888" y="2402324"/>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And specialties.</a:t>
            </a:r>
            <a:endParaRPr lang="en-US" sz="1750" dirty="0"/>
          </a:p>
        </p:txBody>
      </p:sp>
      <p:sp>
        <p:nvSpPr>
          <p:cNvPr id="10" name="Shape 7"/>
          <p:cNvSpPr/>
          <p:nvPr/>
        </p:nvSpPr>
        <p:spPr>
          <a:xfrm>
            <a:off x="6845022" y="3713917"/>
            <a:ext cx="793790" cy="30480"/>
          </a:xfrm>
          <a:prstGeom prst="roundRect">
            <a:avLst>
              <a:gd name="adj" fmla="val 312558"/>
            </a:avLst>
          </a:prstGeom>
          <a:solidFill>
            <a:srgbClr val="56565B"/>
          </a:solidFill>
          <a:ln/>
        </p:spPr>
      </p:sp>
      <p:sp>
        <p:nvSpPr>
          <p:cNvPr id="11" name="Shape 8"/>
          <p:cNvSpPr/>
          <p:nvPr/>
        </p:nvSpPr>
        <p:spPr>
          <a:xfrm>
            <a:off x="6365200" y="3474006"/>
            <a:ext cx="510302" cy="510302"/>
          </a:xfrm>
          <a:prstGeom prst="roundRect">
            <a:avLst>
              <a:gd name="adj" fmla="val 18669"/>
            </a:avLst>
          </a:prstGeom>
          <a:solidFill>
            <a:srgbClr val="3D3D42"/>
          </a:solidFill>
          <a:ln w="7620">
            <a:solidFill>
              <a:srgbClr val="56565B"/>
            </a:solidFill>
            <a:prstDash val="solid"/>
          </a:ln>
        </p:spPr>
      </p:sp>
      <p:sp>
        <p:nvSpPr>
          <p:cNvPr id="12" name="Text 9"/>
          <p:cNvSpPr/>
          <p:nvPr/>
        </p:nvSpPr>
        <p:spPr>
          <a:xfrm>
            <a:off x="6522958" y="3559016"/>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13" name="Text 10"/>
          <p:cNvSpPr/>
          <p:nvPr/>
        </p:nvSpPr>
        <p:spPr>
          <a:xfrm>
            <a:off x="7867888" y="3445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Integrate AI</a:t>
            </a:r>
            <a:endParaRPr lang="en-US" sz="2200" dirty="0"/>
          </a:p>
        </p:txBody>
      </p:sp>
      <p:sp>
        <p:nvSpPr>
          <p:cNvPr id="14" name="Text 11"/>
          <p:cNvSpPr/>
          <p:nvPr/>
        </p:nvSpPr>
        <p:spPr>
          <a:xfrm>
            <a:off x="7867888" y="3936087"/>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For symptom checking.</a:t>
            </a:r>
            <a:endParaRPr lang="en-US" sz="1750" dirty="0"/>
          </a:p>
        </p:txBody>
      </p:sp>
      <p:sp>
        <p:nvSpPr>
          <p:cNvPr id="15" name="Shape 12"/>
          <p:cNvSpPr/>
          <p:nvPr/>
        </p:nvSpPr>
        <p:spPr>
          <a:xfrm>
            <a:off x="6845022" y="5247680"/>
            <a:ext cx="793790" cy="30480"/>
          </a:xfrm>
          <a:prstGeom prst="roundRect">
            <a:avLst>
              <a:gd name="adj" fmla="val 312558"/>
            </a:avLst>
          </a:prstGeom>
          <a:solidFill>
            <a:srgbClr val="56565B"/>
          </a:solidFill>
          <a:ln/>
        </p:spPr>
      </p:sp>
      <p:sp>
        <p:nvSpPr>
          <p:cNvPr id="16" name="Shape 13"/>
          <p:cNvSpPr/>
          <p:nvPr/>
        </p:nvSpPr>
        <p:spPr>
          <a:xfrm>
            <a:off x="6365200" y="5007769"/>
            <a:ext cx="510302" cy="510302"/>
          </a:xfrm>
          <a:prstGeom prst="roundRect">
            <a:avLst>
              <a:gd name="adj" fmla="val 18669"/>
            </a:avLst>
          </a:prstGeom>
          <a:solidFill>
            <a:srgbClr val="3D3D42"/>
          </a:solidFill>
          <a:ln w="7620">
            <a:solidFill>
              <a:srgbClr val="56565B"/>
            </a:solidFill>
            <a:prstDash val="solid"/>
          </a:ln>
        </p:spPr>
      </p:sp>
      <p:sp>
        <p:nvSpPr>
          <p:cNvPr id="17" name="Text 14"/>
          <p:cNvSpPr/>
          <p:nvPr/>
        </p:nvSpPr>
        <p:spPr>
          <a:xfrm>
            <a:off x="6520815" y="5092779"/>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8" name="Text 15"/>
          <p:cNvSpPr/>
          <p:nvPr/>
        </p:nvSpPr>
        <p:spPr>
          <a:xfrm>
            <a:off x="7867888"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Add Multilingual</a:t>
            </a:r>
            <a:endParaRPr lang="en-US" sz="2200" dirty="0"/>
          </a:p>
        </p:txBody>
      </p:sp>
      <p:sp>
        <p:nvSpPr>
          <p:cNvPr id="19" name="Text 16"/>
          <p:cNvSpPr/>
          <p:nvPr/>
        </p:nvSpPr>
        <p:spPr>
          <a:xfrm>
            <a:off x="7867888" y="5469850"/>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Support.</a:t>
            </a:r>
            <a:endParaRPr lang="en-US" sz="1750" dirty="0"/>
          </a:p>
        </p:txBody>
      </p:sp>
      <p:sp>
        <p:nvSpPr>
          <p:cNvPr id="20" name="Shape 17"/>
          <p:cNvSpPr/>
          <p:nvPr/>
        </p:nvSpPr>
        <p:spPr>
          <a:xfrm>
            <a:off x="6845022" y="6781443"/>
            <a:ext cx="793790" cy="30480"/>
          </a:xfrm>
          <a:prstGeom prst="roundRect">
            <a:avLst>
              <a:gd name="adj" fmla="val 312558"/>
            </a:avLst>
          </a:prstGeom>
          <a:solidFill>
            <a:srgbClr val="56565B"/>
          </a:solidFill>
          <a:ln/>
        </p:spPr>
      </p:sp>
      <p:sp>
        <p:nvSpPr>
          <p:cNvPr id="21" name="Shape 18"/>
          <p:cNvSpPr/>
          <p:nvPr/>
        </p:nvSpPr>
        <p:spPr>
          <a:xfrm>
            <a:off x="6365200" y="6541532"/>
            <a:ext cx="510302" cy="510302"/>
          </a:xfrm>
          <a:prstGeom prst="roundRect">
            <a:avLst>
              <a:gd name="adj" fmla="val 18669"/>
            </a:avLst>
          </a:prstGeom>
          <a:solidFill>
            <a:srgbClr val="3D3D42"/>
          </a:solidFill>
          <a:ln w="7620">
            <a:solidFill>
              <a:srgbClr val="56565B"/>
            </a:solidFill>
            <a:prstDash val="solid"/>
          </a:ln>
        </p:spPr>
      </p:sp>
      <p:sp>
        <p:nvSpPr>
          <p:cNvPr id="22" name="Text 19"/>
          <p:cNvSpPr/>
          <p:nvPr/>
        </p:nvSpPr>
        <p:spPr>
          <a:xfrm>
            <a:off x="6516053" y="6626543"/>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4</a:t>
            </a:r>
            <a:endParaRPr lang="en-US" sz="2650" dirty="0"/>
          </a:p>
        </p:txBody>
      </p:sp>
      <p:sp>
        <p:nvSpPr>
          <p:cNvPr id="23" name="Text 20"/>
          <p:cNvSpPr/>
          <p:nvPr/>
        </p:nvSpPr>
        <p:spPr>
          <a:xfrm>
            <a:off x="7867888" y="65131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Partner</a:t>
            </a:r>
            <a:endParaRPr lang="en-US" sz="2200" dirty="0"/>
          </a:p>
        </p:txBody>
      </p:sp>
      <p:sp>
        <p:nvSpPr>
          <p:cNvPr id="24" name="Text 21"/>
          <p:cNvSpPr/>
          <p:nvPr/>
        </p:nvSpPr>
        <p:spPr>
          <a:xfrm>
            <a:off x="7867888" y="7003613"/>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With insurance companies.</a:t>
            </a:r>
            <a:endParaRPr lang="en-US" sz="1750" dirty="0"/>
          </a:p>
        </p:txBody>
      </p:sp>
      <p:sp>
        <p:nvSpPr>
          <p:cNvPr id="26" name="Prostokąt 25">
            <a:extLst>
              <a:ext uri="{FF2B5EF4-FFF2-40B4-BE49-F238E27FC236}">
                <a16:creationId xmlns:a16="http://schemas.microsoft.com/office/drawing/2014/main" id="{2A77E46C-96DF-CBAF-0EDD-0BF760AAB7B8}"/>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41D8F6B3-489A-CC5A-1244-6A6A9BE03770}"/>
              </a:ext>
            </a:extLst>
          </p:cNvPr>
          <p:cNvSpPr/>
          <p:nvPr/>
        </p:nvSpPr>
        <p:spPr>
          <a:xfrm>
            <a:off x="706108" y="1576868"/>
            <a:ext cx="13205658" cy="5071984"/>
          </a:xfrm>
          <a:prstGeom prst="rect">
            <a:avLst/>
          </a:prstGeom>
          <a:noFill/>
          <a:ln>
            <a:solidFill>
              <a:srgbClr val="4472C4"/>
            </a:solidFill>
          </a:ln>
        </p:spPr>
        <p:txBody>
          <a:bodyPr wrap="square" lIns="0" tIns="0" rIns="0" bIns="0" rtlCol="0" anchor="t"/>
          <a:lstStyle/>
          <a:p>
            <a:pPr algn="ctr">
              <a:lnSpc>
                <a:spcPts val="2850"/>
              </a:lnSpc>
            </a:pPr>
            <a:endParaRPr lang="en-US" sz="2000" dirty="0">
              <a:solidFill>
                <a:schemeClr val="bg1"/>
              </a:solidFill>
              <a:latin typeface="Roboto Light"/>
              <a:ea typeface="Roboto Light"/>
              <a:cs typeface="Roboto Light"/>
            </a:endParaRPr>
          </a:p>
          <a:p>
            <a:pPr algn="ctr"/>
            <a:br>
              <a:rPr lang="en-US" sz="2800" b="1" dirty="0">
                <a:latin typeface="Roboto Light"/>
                <a:ea typeface="+mn-lt"/>
                <a:cs typeface="+mn-lt"/>
              </a:rPr>
            </a:br>
            <a:r>
              <a:rPr lang="en-US" sz="2800" b="1" dirty="0">
                <a:solidFill>
                  <a:schemeClr val="bg1"/>
                </a:solidFill>
                <a:latin typeface="Roboto Light"/>
                <a:ea typeface="+mn-lt"/>
                <a:cs typeface="+mn-lt"/>
              </a:rPr>
              <a:t>Conclusion</a:t>
            </a:r>
          </a:p>
          <a:p>
            <a:pPr algn="ctr"/>
            <a:endParaRPr lang="en-US" sz="2000" b="1" dirty="0">
              <a:latin typeface="Roboto Light"/>
              <a:ea typeface="+mn-lt"/>
              <a:cs typeface="+mn-lt"/>
            </a:endParaRPr>
          </a:p>
          <a:p>
            <a:pPr algn="ctr"/>
            <a:br>
              <a:rPr lang="en-US" sz="2000" b="1" dirty="0">
                <a:solidFill>
                  <a:schemeClr val="bg1"/>
                </a:solidFill>
                <a:latin typeface="Roboto Light"/>
                <a:ea typeface="+mn-lt"/>
                <a:cs typeface="+mn-lt"/>
              </a:rPr>
            </a:br>
            <a:r>
              <a:rPr lang="en-US" sz="2000" dirty="0">
                <a:solidFill>
                  <a:schemeClr val="bg1"/>
                </a:solidFill>
                <a:latin typeface="Roboto Light"/>
                <a:ea typeface="+mn-lt"/>
                <a:cs typeface="+mn-lt"/>
              </a:rPr>
              <a:t>This platform revolutionizes healthcare by connecting doctors and patients through seamless online consultations, secure payments, and priority emergency support. It addresses key challenges like long wait times, privacy concerns, and accessibility, offering a user-friendly, discreet, and efficient solution. By leveraging technology, it empowers patients to seek care confidently and enables doctors to deliver timely, personalized services, transforming the healthcare experience for all.</a:t>
            </a:r>
            <a:endParaRPr lang="en-US">
              <a:solidFill>
                <a:schemeClr val="bg1"/>
              </a:solidFill>
              <a:ea typeface="Calibri" panose="020F0502020204030204"/>
              <a:cs typeface="Calibri" panose="020F0502020204030204"/>
            </a:endParaRPr>
          </a:p>
          <a:p>
            <a:pPr algn="ctr"/>
            <a:endParaRPr lang="en-US" b="1" dirty="0">
              <a:latin typeface="Roboto Light"/>
              <a:ea typeface="+mn-lt"/>
              <a:cs typeface="+mn-lt"/>
            </a:endParaRPr>
          </a:p>
          <a:p>
            <a:pPr algn="ctr"/>
            <a:endParaRPr lang="en-US" sz="2400" dirty="0">
              <a:solidFill>
                <a:schemeClr val="bg1"/>
              </a:solidFill>
              <a:latin typeface="Roboto Light"/>
              <a:ea typeface="+mn-lt"/>
              <a:cs typeface="+mn-lt"/>
            </a:endParaRPr>
          </a:p>
          <a:p>
            <a:pPr algn="ctr">
              <a:lnSpc>
                <a:spcPts val="2850"/>
              </a:lnSpc>
            </a:pPr>
            <a:endParaRPr lang="en-US" sz="1750" dirty="0">
              <a:solidFill>
                <a:srgbClr val="E5E0DF"/>
              </a:solidFill>
              <a:latin typeface="Roboto Light"/>
              <a:ea typeface="Roboto Light"/>
              <a:cs typeface="Roboto Light"/>
            </a:endParaRPr>
          </a:p>
        </p:txBody>
      </p:sp>
      <p:sp>
        <p:nvSpPr>
          <p:cNvPr id="6" name="Prostokąt 5">
            <a:extLst>
              <a:ext uri="{FF2B5EF4-FFF2-40B4-BE49-F238E27FC236}">
                <a16:creationId xmlns:a16="http://schemas.microsoft.com/office/drawing/2014/main" id="{89559D1B-520B-3821-F0AB-C6106ED59BDA}"/>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4217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a:extLst>
              <a:ext uri="{FF2B5EF4-FFF2-40B4-BE49-F238E27FC236}">
                <a16:creationId xmlns:a16="http://schemas.microsoft.com/office/drawing/2014/main" id="{AF7AE0DB-5DDC-B9E8-69E8-320F37F61BF6}"/>
              </a:ext>
            </a:extLst>
          </p:cNvPr>
          <p:cNvSpPr/>
          <p:nvPr/>
        </p:nvSpPr>
        <p:spPr>
          <a:xfrm>
            <a:off x="706108" y="1576868"/>
            <a:ext cx="13205658" cy="5071984"/>
          </a:xfrm>
          <a:prstGeom prst="rect">
            <a:avLst/>
          </a:prstGeom>
          <a:noFill/>
          <a:ln>
            <a:solidFill>
              <a:srgbClr val="4472C4"/>
            </a:solidFill>
          </a:ln>
        </p:spPr>
        <p:txBody>
          <a:bodyPr wrap="square" lIns="0" tIns="0" rIns="0" bIns="0" rtlCol="0" anchor="t"/>
          <a:lstStyle/>
          <a:p>
            <a:pPr>
              <a:lnSpc>
                <a:spcPts val="2850"/>
              </a:lnSpc>
            </a:pPr>
            <a:endParaRPr lang="en-US" sz="2000" dirty="0">
              <a:solidFill>
                <a:schemeClr val="bg1"/>
              </a:solidFill>
              <a:latin typeface="Roboto Light"/>
              <a:ea typeface="Roboto Light"/>
              <a:cs typeface="Roboto Light"/>
            </a:endParaRPr>
          </a:p>
          <a:p>
            <a:pPr algn="ctr"/>
            <a:br>
              <a:rPr lang="en-US" sz="3600" b="1" dirty="0">
                <a:solidFill>
                  <a:schemeClr val="bg1"/>
                </a:solidFill>
                <a:latin typeface="Roboto Light"/>
                <a:ea typeface="+mn-lt"/>
                <a:cs typeface="+mn-lt"/>
              </a:rPr>
            </a:br>
            <a:endParaRPr lang="en-US" sz="3600" b="1" dirty="0">
              <a:latin typeface="Roboto Light"/>
              <a:ea typeface="+mn-lt"/>
              <a:cs typeface="+mn-lt"/>
            </a:endParaRPr>
          </a:p>
          <a:p>
            <a:pPr algn="ctr"/>
            <a:endParaRPr lang="en-US" sz="3600" b="1">
              <a:solidFill>
                <a:schemeClr val="bg1"/>
              </a:solidFill>
              <a:latin typeface="Roboto Light"/>
              <a:ea typeface="+mn-lt"/>
              <a:cs typeface="+mn-lt"/>
            </a:endParaRPr>
          </a:p>
          <a:p>
            <a:pPr algn="ctr"/>
            <a:r>
              <a:rPr lang="en-US" sz="3600" b="1" dirty="0">
                <a:solidFill>
                  <a:schemeClr val="bg1"/>
                </a:solidFill>
                <a:latin typeface="Roboto Light"/>
                <a:ea typeface="+mn-lt"/>
                <a:cs typeface="+mn-lt"/>
              </a:rPr>
              <a:t>" Thank you For Watching "</a:t>
            </a:r>
            <a:endParaRPr lang="en-US" sz="3600" b="1" dirty="0">
              <a:solidFill>
                <a:schemeClr val="bg1"/>
              </a:solidFill>
              <a:latin typeface="Roboto Light"/>
              <a:ea typeface="Calibri" panose="020F0502020204030204"/>
              <a:cs typeface="Calibri" panose="020F0502020204030204"/>
            </a:endParaRPr>
          </a:p>
          <a:p>
            <a:endParaRPr lang="en-US" b="1" dirty="0">
              <a:latin typeface="Roboto Light"/>
              <a:ea typeface="+mn-lt"/>
              <a:cs typeface="+mn-lt"/>
            </a:endParaRPr>
          </a:p>
          <a:p>
            <a:endParaRPr lang="en-US" sz="2400" dirty="0">
              <a:solidFill>
                <a:schemeClr val="bg1"/>
              </a:solidFill>
              <a:latin typeface="Roboto Light"/>
              <a:ea typeface="+mn-lt"/>
              <a:cs typeface="+mn-lt"/>
            </a:endParaRPr>
          </a:p>
          <a:p>
            <a:pPr>
              <a:lnSpc>
                <a:spcPts val="2850"/>
              </a:lnSpc>
            </a:pPr>
            <a:endParaRPr lang="en-US" sz="1750" dirty="0">
              <a:solidFill>
                <a:srgbClr val="E5E0DF"/>
              </a:solidFill>
              <a:latin typeface="Roboto Light"/>
              <a:ea typeface="Roboto Light"/>
              <a:cs typeface="Roboto Light"/>
            </a:endParaRPr>
          </a:p>
        </p:txBody>
      </p:sp>
      <p:sp>
        <p:nvSpPr>
          <p:cNvPr id="7" name="Prostokąt 6">
            <a:extLst>
              <a:ext uri="{FF2B5EF4-FFF2-40B4-BE49-F238E27FC236}">
                <a16:creationId xmlns:a16="http://schemas.microsoft.com/office/drawing/2014/main" id="{093EF1EB-42D4-C075-F7DE-59F83E179AF5}"/>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13064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50046B14-EECA-8586-72DC-ED274C1F8E88}"/>
              </a:ext>
            </a:extLst>
          </p:cNvPr>
          <p:cNvSpPr/>
          <p:nvPr/>
        </p:nvSpPr>
        <p:spPr>
          <a:xfrm>
            <a:off x="806316" y="1003917"/>
            <a:ext cx="7534037" cy="708779"/>
          </a:xfrm>
          <a:prstGeom prst="rect">
            <a:avLst/>
          </a:prstGeom>
          <a:noFill/>
          <a:ln/>
        </p:spPr>
        <p:txBody>
          <a:bodyPr wrap="none" lIns="0" tIns="0" rIns="0" bIns="0" rtlCol="0" anchor="t"/>
          <a:lstStyle/>
          <a:p>
            <a:pPr marL="0" indent="0">
              <a:lnSpc>
                <a:spcPts val="5550"/>
              </a:lnSpc>
              <a:buNone/>
            </a:pPr>
            <a:r>
              <a:rPr lang="en-US" sz="4450" dirty="0">
                <a:solidFill>
                  <a:schemeClr val="accent4"/>
                </a:solidFill>
                <a:latin typeface="Poppins Light"/>
                <a:cs typeface="Poppins Light"/>
              </a:rPr>
              <a:t>Introduction</a:t>
            </a:r>
            <a:endParaRPr lang="pl-PL" dirty="0">
              <a:solidFill>
                <a:schemeClr val="accent4"/>
              </a:solidFill>
            </a:endParaRPr>
          </a:p>
        </p:txBody>
      </p:sp>
      <p:sp>
        <p:nvSpPr>
          <p:cNvPr id="5" name="Text 1">
            <a:extLst>
              <a:ext uri="{FF2B5EF4-FFF2-40B4-BE49-F238E27FC236}">
                <a16:creationId xmlns:a16="http://schemas.microsoft.com/office/drawing/2014/main" id="{47E3F974-820D-42C3-22CA-3F04A81648A9}"/>
              </a:ext>
            </a:extLst>
          </p:cNvPr>
          <p:cNvSpPr/>
          <p:nvPr/>
        </p:nvSpPr>
        <p:spPr>
          <a:xfrm>
            <a:off x="806316" y="2503794"/>
            <a:ext cx="13205658" cy="4583469"/>
          </a:xfrm>
          <a:prstGeom prst="rect">
            <a:avLst/>
          </a:prstGeom>
          <a:noFill/>
          <a:ln>
            <a:solidFill>
              <a:schemeClr val="tx1"/>
            </a:solidFill>
          </a:ln>
        </p:spPr>
        <p:txBody>
          <a:bodyPr wrap="square" lIns="0" tIns="0" rIns="0" bIns="0" rtlCol="0" anchor="t"/>
          <a:lstStyle/>
          <a:p>
            <a:pPr>
              <a:lnSpc>
                <a:spcPts val="2850"/>
              </a:lnSpc>
            </a:pPr>
            <a:endParaRPr lang="en-US" sz="1750" dirty="0">
              <a:solidFill>
                <a:srgbClr val="E5E0DF"/>
              </a:solidFill>
              <a:latin typeface="Roboto Light"/>
              <a:ea typeface="Roboto Light"/>
              <a:cs typeface="Roboto Light"/>
            </a:endParaRPr>
          </a:p>
          <a:p>
            <a:r>
              <a:rPr lang="en-US" sz="2400" dirty="0">
                <a:solidFill>
                  <a:schemeClr val="bg1"/>
                </a:solidFill>
                <a:latin typeface="Roboto Light"/>
                <a:ea typeface="+mn-lt"/>
                <a:cs typeface="+mn-lt"/>
              </a:rPr>
              <a:t>         The platform is a digital healthcare solution designed to bridge the gap between doctors and patients, facilitating seamless online consultations and appointment scheduling. Its primary goal is to provide a convenient, efficient, and secure way for patients to connect with healthcare professionals, manage payments, and access medical advice without the need for physical visits.</a:t>
            </a:r>
          </a:p>
          <a:p>
            <a:r>
              <a:rPr lang="en-US" sz="2400" dirty="0">
                <a:solidFill>
                  <a:schemeClr val="bg1"/>
                </a:solidFill>
                <a:latin typeface="Roboto Light"/>
                <a:ea typeface="+mn-lt"/>
                <a:cs typeface="+mn-lt"/>
              </a:rPr>
              <a:t>The platform emphasizes addressing emergencies and sensitive health issues, such as conditions that may cause shyness or require privacy. By offering a discreet and accessible environment, it ensures patients can seek help comfortably, while doctors can deliver timely care, even in urgent situations. This focus on convenience, privacy, and accessibility makes it a valuable tool for modern healthcare needs.</a:t>
            </a:r>
          </a:p>
          <a:p>
            <a:pPr>
              <a:lnSpc>
                <a:spcPts val="2850"/>
              </a:lnSpc>
            </a:pPr>
            <a:endParaRPr lang="en-US" sz="1750" dirty="0">
              <a:solidFill>
                <a:srgbClr val="E5E0DF"/>
              </a:solidFill>
              <a:latin typeface="Roboto Light"/>
              <a:ea typeface="Roboto Light"/>
              <a:cs typeface="Roboto Light"/>
            </a:endParaRPr>
          </a:p>
        </p:txBody>
      </p:sp>
      <p:sp>
        <p:nvSpPr>
          <p:cNvPr id="7" name="Prostokąt 6">
            <a:extLst>
              <a:ext uri="{FF2B5EF4-FFF2-40B4-BE49-F238E27FC236}">
                <a16:creationId xmlns:a16="http://schemas.microsoft.com/office/drawing/2014/main" id="{1B216779-B618-83DB-549C-1F713C9A2E77}"/>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507761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8775"/>
            <a:ext cx="7556421" cy="1417558"/>
          </a:xfrm>
          <a:prstGeom prst="rect">
            <a:avLst/>
          </a:prstGeom>
          <a:noFill/>
          <a:ln/>
        </p:spPr>
        <p:txBody>
          <a:bodyPr wrap="square" lIns="0" tIns="0" rIns="0" bIns="0" rtlCol="0" anchor="t"/>
          <a:lstStyle/>
          <a:p>
            <a:pPr marL="0" indent="0">
              <a:lnSpc>
                <a:spcPts val="5550"/>
              </a:lnSpc>
              <a:buNone/>
            </a:pPr>
            <a:r>
              <a:rPr lang="en-US" sz="4450" dirty="0">
                <a:solidFill>
                  <a:schemeClr val="accent4"/>
                </a:solidFill>
                <a:latin typeface="Poppins Light"/>
                <a:ea typeface="Poppins Light" pitchFamily="34" charset="-122"/>
                <a:cs typeface="Poppins Light"/>
              </a:rPr>
              <a:t>Addressing Healthcare Challenges</a:t>
            </a:r>
            <a:endParaRPr lang="en-US" sz="4450" dirty="0">
              <a:solidFill>
                <a:schemeClr val="accent4"/>
              </a:solidFill>
              <a:latin typeface="Poppins Light"/>
              <a:cs typeface="Poppins Light"/>
            </a:endParaRPr>
          </a:p>
        </p:txBody>
      </p:sp>
      <p:sp>
        <p:nvSpPr>
          <p:cNvPr id="4" name="Shape 1"/>
          <p:cNvSpPr/>
          <p:nvPr/>
        </p:nvSpPr>
        <p:spPr>
          <a:xfrm>
            <a:off x="6280190" y="2691646"/>
            <a:ext cx="510302" cy="510302"/>
          </a:xfrm>
          <a:prstGeom prst="roundRect">
            <a:avLst>
              <a:gd name="adj" fmla="val 18669"/>
            </a:avLst>
          </a:prstGeom>
          <a:solidFill>
            <a:srgbClr val="3D3D42"/>
          </a:solidFill>
          <a:ln w="7620">
            <a:solidFill>
              <a:srgbClr val="56565B"/>
            </a:solidFill>
            <a:prstDash val="solid"/>
          </a:ln>
        </p:spPr>
      </p:sp>
      <p:sp>
        <p:nvSpPr>
          <p:cNvPr id="5" name="Text 2"/>
          <p:cNvSpPr/>
          <p:nvPr/>
        </p:nvSpPr>
        <p:spPr>
          <a:xfrm>
            <a:off x="6485573" y="2776657"/>
            <a:ext cx="9941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1</a:t>
            </a:r>
            <a:endParaRPr lang="en-US" sz="2650" dirty="0"/>
          </a:p>
        </p:txBody>
      </p:sp>
      <p:sp>
        <p:nvSpPr>
          <p:cNvPr id="6" name="Text 3"/>
          <p:cNvSpPr/>
          <p:nvPr/>
        </p:nvSpPr>
        <p:spPr>
          <a:xfrm>
            <a:off x="7017306" y="26916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Long Waiting Times</a:t>
            </a:r>
            <a:endParaRPr lang="en-US" sz="2200" dirty="0"/>
          </a:p>
        </p:txBody>
      </p:sp>
      <p:sp>
        <p:nvSpPr>
          <p:cNvPr id="7" name="Text 4"/>
          <p:cNvSpPr/>
          <p:nvPr/>
        </p:nvSpPr>
        <p:spPr>
          <a:xfrm>
            <a:off x="7017306" y="3182064"/>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Streamlined scheduling reduces delays.</a:t>
            </a:r>
            <a:endParaRPr lang="en-US" sz="1750" dirty="0"/>
          </a:p>
        </p:txBody>
      </p:sp>
      <p:sp>
        <p:nvSpPr>
          <p:cNvPr id="8" name="Shape 5"/>
          <p:cNvSpPr/>
          <p:nvPr/>
        </p:nvSpPr>
        <p:spPr>
          <a:xfrm>
            <a:off x="6280190" y="4026932"/>
            <a:ext cx="510302" cy="510302"/>
          </a:xfrm>
          <a:prstGeom prst="roundRect">
            <a:avLst>
              <a:gd name="adj" fmla="val 18669"/>
            </a:avLst>
          </a:prstGeom>
          <a:solidFill>
            <a:srgbClr val="3D3D42"/>
          </a:solidFill>
          <a:ln w="7620">
            <a:solidFill>
              <a:srgbClr val="56565B"/>
            </a:solidFill>
            <a:prstDash val="solid"/>
          </a:ln>
        </p:spPr>
      </p:sp>
      <p:sp>
        <p:nvSpPr>
          <p:cNvPr id="9" name="Text 6"/>
          <p:cNvSpPr/>
          <p:nvPr/>
        </p:nvSpPr>
        <p:spPr>
          <a:xfrm>
            <a:off x="6437948" y="4111943"/>
            <a:ext cx="194667"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2</a:t>
            </a:r>
            <a:endParaRPr lang="en-US" sz="2650" dirty="0"/>
          </a:p>
        </p:txBody>
      </p:sp>
      <p:sp>
        <p:nvSpPr>
          <p:cNvPr id="10" name="Text 7"/>
          <p:cNvSpPr/>
          <p:nvPr/>
        </p:nvSpPr>
        <p:spPr>
          <a:xfrm>
            <a:off x="7017306" y="40269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Emergency Access</a:t>
            </a:r>
            <a:endParaRPr lang="en-US" sz="2200" dirty="0"/>
          </a:p>
        </p:txBody>
      </p:sp>
      <p:sp>
        <p:nvSpPr>
          <p:cNvPr id="11" name="Text 8"/>
          <p:cNvSpPr/>
          <p:nvPr/>
        </p:nvSpPr>
        <p:spPr>
          <a:xfrm>
            <a:off x="7017306" y="4517350"/>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Immediate access to healthcare professionals.</a:t>
            </a:r>
            <a:endParaRPr lang="en-US" sz="1750" dirty="0"/>
          </a:p>
        </p:txBody>
      </p:sp>
      <p:sp>
        <p:nvSpPr>
          <p:cNvPr id="12" name="Shape 9"/>
          <p:cNvSpPr/>
          <p:nvPr/>
        </p:nvSpPr>
        <p:spPr>
          <a:xfrm>
            <a:off x="6280190" y="5362218"/>
            <a:ext cx="510302" cy="510302"/>
          </a:xfrm>
          <a:prstGeom prst="roundRect">
            <a:avLst>
              <a:gd name="adj" fmla="val 18669"/>
            </a:avLst>
          </a:prstGeom>
          <a:solidFill>
            <a:srgbClr val="3D3D42"/>
          </a:solidFill>
          <a:ln w="7620">
            <a:solidFill>
              <a:srgbClr val="56565B"/>
            </a:solidFill>
            <a:prstDash val="solid"/>
          </a:ln>
        </p:spPr>
      </p:sp>
      <p:sp>
        <p:nvSpPr>
          <p:cNvPr id="13" name="Text 10"/>
          <p:cNvSpPr/>
          <p:nvPr/>
        </p:nvSpPr>
        <p:spPr>
          <a:xfrm>
            <a:off x="6435804" y="5447228"/>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3</a:t>
            </a:r>
            <a:endParaRPr lang="en-US" sz="2650" dirty="0"/>
          </a:p>
        </p:txBody>
      </p:sp>
      <p:sp>
        <p:nvSpPr>
          <p:cNvPr id="14" name="Text 11"/>
          <p:cNvSpPr/>
          <p:nvPr/>
        </p:nvSpPr>
        <p:spPr>
          <a:xfrm>
            <a:off x="7017306"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Sensitive Issues</a:t>
            </a:r>
            <a:endParaRPr lang="en-US" sz="2200" dirty="0"/>
          </a:p>
        </p:txBody>
      </p:sp>
      <p:sp>
        <p:nvSpPr>
          <p:cNvPr id="15" name="Text 12"/>
          <p:cNvSpPr/>
          <p:nvPr/>
        </p:nvSpPr>
        <p:spPr>
          <a:xfrm>
            <a:off x="7017306" y="5852636"/>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Discreet environment for open communication.</a:t>
            </a:r>
            <a:endParaRPr lang="en-US" sz="1750" dirty="0"/>
          </a:p>
        </p:txBody>
      </p:sp>
      <p:sp>
        <p:nvSpPr>
          <p:cNvPr id="16" name="Shape 13"/>
          <p:cNvSpPr/>
          <p:nvPr/>
        </p:nvSpPr>
        <p:spPr>
          <a:xfrm>
            <a:off x="6280190" y="6697504"/>
            <a:ext cx="510302" cy="510302"/>
          </a:xfrm>
          <a:prstGeom prst="roundRect">
            <a:avLst>
              <a:gd name="adj" fmla="val 18669"/>
            </a:avLst>
          </a:prstGeom>
          <a:solidFill>
            <a:srgbClr val="3D3D42"/>
          </a:solidFill>
          <a:ln w="7620">
            <a:solidFill>
              <a:srgbClr val="56565B"/>
            </a:solidFill>
            <a:prstDash val="solid"/>
          </a:ln>
        </p:spPr>
      </p:sp>
      <p:sp>
        <p:nvSpPr>
          <p:cNvPr id="17" name="Text 14"/>
          <p:cNvSpPr/>
          <p:nvPr/>
        </p:nvSpPr>
        <p:spPr>
          <a:xfrm>
            <a:off x="6431042" y="6782514"/>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Poppins Light" pitchFamily="34" charset="0"/>
                <a:ea typeface="Poppins Light" pitchFamily="34" charset="-122"/>
                <a:cs typeface="Poppins Light" pitchFamily="34" charset="-120"/>
              </a:rPr>
              <a:t>4</a:t>
            </a:r>
            <a:endParaRPr lang="en-US" sz="2650" dirty="0"/>
          </a:p>
        </p:txBody>
      </p:sp>
      <p:sp>
        <p:nvSpPr>
          <p:cNvPr id="18" name="Text 15"/>
          <p:cNvSpPr/>
          <p:nvPr/>
        </p:nvSpPr>
        <p:spPr>
          <a:xfrm>
            <a:off x="7017306" y="6697504"/>
            <a:ext cx="2838569"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Inefficient Payments</a:t>
            </a:r>
            <a:endParaRPr lang="en-US" sz="2200" dirty="0"/>
          </a:p>
        </p:txBody>
      </p:sp>
      <p:sp>
        <p:nvSpPr>
          <p:cNvPr id="19" name="Text 16"/>
          <p:cNvSpPr/>
          <p:nvPr/>
        </p:nvSpPr>
        <p:spPr>
          <a:xfrm>
            <a:off x="7017306" y="7187922"/>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Seamless, secure payment solutions.</a:t>
            </a:r>
            <a:endParaRPr lang="en-US" sz="1750" dirty="0"/>
          </a:p>
        </p:txBody>
      </p:sp>
      <p:sp>
        <p:nvSpPr>
          <p:cNvPr id="21" name="Prostokąt 20">
            <a:extLst>
              <a:ext uri="{FF2B5EF4-FFF2-40B4-BE49-F238E27FC236}">
                <a16:creationId xmlns:a16="http://schemas.microsoft.com/office/drawing/2014/main" id="{F4E92464-A1AA-7155-3579-3BD0AC0397B2}"/>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14C6A2F0-E842-1889-19F2-01489D95FAA6}"/>
              </a:ext>
            </a:extLst>
          </p:cNvPr>
          <p:cNvSpPr/>
          <p:nvPr/>
        </p:nvSpPr>
        <p:spPr>
          <a:xfrm>
            <a:off x="806316" y="2503794"/>
            <a:ext cx="13205658" cy="4583469"/>
          </a:xfrm>
          <a:prstGeom prst="rect">
            <a:avLst/>
          </a:prstGeom>
          <a:noFill/>
          <a:ln>
            <a:solidFill>
              <a:schemeClr val="tx1"/>
            </a:solidFill>
          </a:ln>
        </p:spPr>
        <p:txBody>
          <a:bodyPr wrap="square" lIns="0" tIns="0" rIns="0" bIns="0" rtlCol="0" anchor="t"/>
          <a:lstStyle/>
          <a:p>
            <a:pPr>
              <a:lnSpc>
                <a:spcPts val="2850"/>
              </a:lnSpc>
            </a:pPr>
            <a:endParaRPr lang="en-US" dirty="0">
              <a:solidFill>
                <a:schemeClr val="bg1"/>
              </a:solidFill>
              <a:latin typeface="Roboto Light"/>
              <a:ea typeface="Roboto Light"/>
              <a:cs typeface="Roboto Light"/>
            </a:endParaRPr>
          </a:p>
          <a:p>
            <a:br>
              <a:rPr lang="en-US" b="1" dirty="0">
                <a:solidFill>
                  <a:schemeClr val="bg1"/>
                </a:solidFill>
                <a:latin typeface="Roboto Light"/>
                <a:ea typeface="+mn-lt"/>
                <a:cs typeface="+mn-lt"/>
              </a:rPr>
            </a:br>
            <a:r>
              <a:rPr lang="en-US" b="1" dirty="0">
                <a:solidFill>
                  <a:schemeClr val="bg1"/>
                </a:solidFill>
                <a:latin typeface="Roboto Light"/>
                <a:ea typeface="+mn-lt"/>
                <a:cs typeface="+mn-lt"/>
              </a:rPr>
              <a:t>The platform addresses critical challenges in the traditional healthcare system, offering innovative solutions to improve patient experiences and outcomes. Key problems it solves include:</a:t>
            </a:r>
            <a:endParaRPr lang="en-US">
              <a:solidFill>
                <a:schemeClr val="bg1"/>
              </a:solidFill>
              <a:latin typeface="Roboto Light"/>
              <a:ea typeface="Roboto Light"/>
              <a:cs typeface="Poppins Light"/>
            </a:endParaRPr>
          </a:p>
          <a:p>
            <a:endParaRPr lang="en-US" b="1" dirty="0">
              <a:solidFill>
                <a:schemeClr val="bg1"/>
              </a:solidFill>
              <a:latin typeface="Roboto Light"/>
              <a:ea typeface="+mn-lt"/>
              <a:cs typeface="+mn-lt"/>
            </a:endParaRPr>
          </a:p>
          <a:p>
            <a:pPr marL="285750" indent="-285750">
              <a:buFont typeface="Arial"/>
              <a:buChar char="•"/>
            </a:pPr>
            <a:r>
              <a:rPr lang="en-US" b="1" dirty="0">
                <a:solidFill>
                  <a:schemeClr val="bg1"/>
                </a:solidFill>
                <a:latin typeface="Roboto Light"/>
                <a:ea typeface="+mn-lt"/>
                <a:cs typeface="+mn-lt"/>
              </a:rPr>
              <a:t>Long Waiting Times for Appointments</a:t>
            </a:r>
            <a:r>
              <a:rPr lang="en-US" dirty="0">
                <a:solidFill>
                  <a:schemeClr val="bg1"/>
                </a:solidFill>
                <a:latin typeface="Roboto Light"/>
                <a:ea typeface="+mn-lt"/>
                <a:cs typeface="+mn-lt"/>
              </a:rPr>
              <a:t>: Patients often face delays in securing appointments, leading to prolonged discomfort and delayed treatment. The platform streamlines scheduling, reducing wait times and ensuring timely access to care.</a:t>
            </a:r>
          </a:p>
          <a:p>
            <a:pPr marL="285750" indent="-285750">
              <a:buFont typeface="Arial"/>
              <a:buChar char="•"/>
            </a:pPr>
            <a:r>
              <a:rPr lang="en-US" b="1" dirty="0">
                <a:solidFill>
                  <a:schemeClr val="bg1"/>
                </a:solidFill>
                <a:latin typeface="Roboto Light"/>
                <a:ea typeface="+mn-lt"/>
                <a:cs typeface="+mn-lt"/>
              </a:rPr>
              <a:t>Difficulty in Accessing Healthcare During Emergencies</a:t>
            </a:r>
            <a:r>
              <a:rPr lang="en-US" dirty="0">
                <a:solidFill>
                  <a:schemeClr val="bg1"/>
                </a:solidFill>
                <a:latin typeface="Roboto Light"/>
                <a:ea typeface="+mn-lt"/>
                <a:cs typeface="+mn-lt"/>
              </a:rPr>
              <a:t>: In urgent situations, reaching a doctor quickly can be a struggle. The platform provides immediate access to healthcare professionals, enabling prompt consultations when time is of the essence.</a:t>
            </a:r>
          </a:p>
          <a:p>
            <a:pPr marL="285750" indent="-285750">
              <a:buFont typeface="Arial"/>
              <a:buChar char="•"/>
            </a:pPr>
            <a:r>
              <a:rPr lang="en-US" b="1" dirty="0">
                <a:solidFill>
                  <a:schemeClr val="bg1"/>
                </a:solidFill>
                <a:latin typeface="Roboto Light"/>
                <a:ea typeface="+mn-lt"/>
                <a:cs typeface="+mn-lt"/>
              </a:rPr>
              <a:t>Hesitation to Discuss Sensitive Issues Face-to-Face</a:t>
            </a:r>
            <a:r>
              <a:rPr lang="en-US" dirty="0">
                <a:solidFill>
                  <a:schemeClr val="bg1"/>
                </a:solidFill>
                <a:latin typeface="Roboto Light"/>
                <a:ea typeface="+mn-lt"/>
                <a:cs typeface="+mn-lt"/>
              </a:rPr>
              <a:t>: Many patients feel uncomfortable discussing personal or sensitive health concerns in person due to shyness or privacy concerns. The platform offers a discreet and judgment-free environment, encouraging open communication.</a:t>
            </a:r>
            <a:endParaRPr lang="en-US">
              <a:solidFill>
                <a:schemeClr val="bg1"/>
              </a:solidFill>
              <a:latin typeface="Roboto Light"/>
              <a:ea typeface="Roboto Light"/>
              <a:cs typeface="Poppins Light"/>
            </a:endParaRPr>
          </a:p>
          <a:p>
            <a:pPr marL="285750" indent="-285750">
              <a:buFont typeface="Arial"/>
              <a:buChar char="•"/>
            </a:pPr>
            <a:r>
              <a:rPr lang="en-US" b="1" dirty="0">
                <a:solidFill>
                  <a:schemeClr val="bg1"/>
                </a:solidFill>
                <a:latin typeface="Roboto Light"/>
                <a:ea typeface="+mn-lt"/>
                <a:cs typeface="+mn-lt"/>
              </a:rPr>
              <a:t>Inefficient Payment Systems</a:t>
            </a:r>
            <a:r>
              <a:rPr lang="en-US" dirty="0">
                <a:solidFill>
                  <a:schemeClr val="bg1"/>
                </a:solidFill>
                <a:latin typeface="Roboto Light"/>
                <a:ea typeface="+mn-lt"/>
                <a:cs typeface="+mn-lt"/>
              </a:rPr>
              <a:t>: Traditional healthcare often involves cumbersome payment processes. The platform integrates seamless, secure payment solutions, simplifying transactions for both patients and doctors.</a:t>
            </a:r>
          </a:p>
          <a:p>
            <a:endParaRPr lang="en-US" sz="2400" dirty="0">
              <a:solidFill>
                <a:schemeClr val="bg1"/>
              </a:solidFill>
              <a:latin typeface="Roboto Light"/>
              <a:ea typeface="+mn-lt"/>
              <a:cs typeface="+mn-lt"/>
            </a:endParaRPr>
          </a:p>
          <a:p>
            <a:pPr>
              <a:lnSpc>
                <a:spcPts val="2850"/>
              </a:lnSpc>
            </a:pPr>
            <a:endParaRPr lang="en-US" sz="1750" dirty="0">
              <a:solidFill>
                <a:srgbClr val="E5E0DF"/>
              </a:solidFill>
              <a:latin typeface="Roboto Light"/>
              <a:ea typeface="Roboto Light"/>
              <a:cs typeface="Roboto Light"/>
            </a:endParaRPr>
          </a:p>
        </p:txBody>
      </p:sp>
      <p:sp>
        <p:nvSpPr>
          <p:cNvPr id="5" name="Text 0">
            <a:extLst>
              <a:ext uri="{FF2B5EF4-FFF2-40B4-BE49-F238E27FC236}">
                <a16:creationId xmlns:a16="http://schemas.microsoft.com/office/drawing/2014/main" id="{F72774B2-3CC0-7824-A6D8-FF5EA4E4A9BC}"/>
              </a:ext>
            </a:extLst>
          </p:cNvPr>
          <p:cNvSpPr/>
          <p:nvPr/>
        </p:nvSpPr>
        <p:spPr>
          <a:xfrm>
            <a:off x="806316" y="1003917"/>
            <a:ext cx="7534037" cy="708779"/>
          </a:xfrm>
          <a:prstGeom prst="rect">
            <a:avLst/>
          </a:prstGeom>
          <a:noFill/>
          <a:ln/>
        </p:spPr>
        <p:txBody>
          <a:bodyPr wrap="none" lIns="0" tIns="0" rIns="0" bIns="0" rtlCol="0" anchor="t"/>
          <a:lstStyle/>
          <a:p>
            <a:pPr>
              <a:lnSpc>
                <a:spcPts val="5550"/>
              </a:lnSpc>
            </a:pPr>
            <a:r>
              <a:rPr lang="en-US" sz="3600" b="1" dirty="0">
                <a:solidFill>
                  <a:schemeClr val="accent4"/>
                </a:solidFill>
                <a:latin typeface="Roboto Light"/>
                <a:ea typeface="Roboto Light"/>
                <a:cs typeface="Roboto Light"/>
              </a:rPr>
              <a:t>Problem Statement</a:t>
            </a:r>
            <a:endParaRPr lang="pl-PL" sz="3600">
              <a:solidFill>
                <a:schemeClr val="accent4"/>
              </a:solidFill>
              <a:ea typeface="Calibri"/>
              <a:cs typeface="Calibri"/>
            </a:endParaRPr>
          </a:p>
        </p:txBody>
      </p:sp>
      <p:sp>
        <p:nvSpPr>
          <p:cNvPr id="6" name="Prostokąt 5">
            <a:extLst>
              <a:ext uri="{FF2B5EF4-FFF2-40B4-BE49-F238E27FC236}">
                <a16:creationId xmlns:a16="http://schemas.microsoft.com/office/drawing/2014/main" id="{C77FE74F-782B-7C38-86B7-F2A468A12D6F}"/>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4860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4902"/>
            <a:ext cx="5670590" cy="708779"/>
          </a:xfrm>
          <a:prstGeom prst="rect">
            <a:avLst/>
          </a:prstGeom>
          <a:noFill/>
          <a:ln/>
        </p:spPr>
        <p:txBody>
          <a:bodyPr wrap="none" lIns="0" tIns="0" rIns="0" bIns="0" rtlCol="0" anchor="t"/>
          <a:lstStyle/>
          <a:p>
            <a:pPr marL="0" indent="0">
              <a:lnSpc>
                <a:spcPts val="5550"/>
              </a:lnSpc>
              <a:buNone/>
            </a:pPr>
            <a:r>
              <a:rPr lang="en-US" sz="4450" dirty="0">
                <a:solidFill>
                  <a:schemeClr val="accent4"/>
                </a:solidFill>
                <a:latin typeface="Poppins Light"/>
                <a:ea typeface="Poppins Light" pitchFamily="34" charset="-122"/>
                <a:cs typeface="Poppins Light"/>
              </a:rPr>
              <a:t>Solution Overview</a:t>
            </a:r>
            <a:endParaRPr lang="en-US" sz="4450">
              <a:solidFill>
                <a:schemeClr val="accent4"/>
              </a:solidFill>
              <a:latin typeface="Poppins Light"/>
              <a:ea typeface="Calibri"/>
              <a:cs typeface="Poppins Light"/>
            </a:endParaRPr>
          </a:p>
        </p:txBody>
      </p:sp>
      <p:sp>
        <p:nvSpPr>
          <p:cNvPr id="3" name="Text 1"/>
          <p:cNvSpPr/>
          <p:nvPr/>
        </p:nvSpPr>
        <p:spPr>
          <a:xfrm>
            <a:off x="793790" y="3270656"/>
            <a:ext cx="2898100"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Online Consultations</a:t>
            </a:r>
            <a:endParaRPr lang="en-US" sz="2200" dirty="0"/>
          </a:p>
        </p:txBody>
      </p:sp>
      <p:sp>
        <p:nvSpPr>
          <p:cNvPr id="4" name="Text 2"/>
          <p:cNvSpPr/>
          <p:nvPr/>
        </p:nvSpPr>
        <p:spPr>
          <a:xfrm>
            <a:off x="793790" y="385180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Connect with doctors anytime, anywhere.</a:t>
            </a:r>
            <a:endParaRPr lang="en-US" sz="1750" dirty="0"/>
          </a:p>
        </p:txBody>
      </p:sp>
      <p:sp>
        <p:nvSpPr>
          <p:cNvPr id="5" name="Text 3"/>
          <p:cNvSpPr/>
          <p:nvPr/>
        </p:nvSpPr>
        <p:spPr>
          <a:xfrm>
            <a:off x="5332928" y="3270656"/>
            <a:ext cx="2862977"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Payment Integration</a:t>
            </a:r>
            <a:endParaRPr lang="en-US" sz="2200" dirty="0"/>
          </a:p>
        </p:txBody>
      </p:sp>
      <p:sp>
        <p:nvSpPr>
          <p:cNvPr id="6" name="Text 4"/>
          <p:cNvSpPr/>
          <p:nvPr/>
        </p:nvSpPr>
        <p:spPr>
          <a:xfrm>
            <a:off x="5332928" y="385180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Hassle-free transactions for patients and doctors.</a:t>
            </a:r>
            <a:endParaRPr lang="en-US" sz="1750" dirty="0"/>
          </a:p>
        </p:txBody>
      </p:sp>
      <p:sp>
        <p:nvSpPr>
          <p:cNvPr id="7" name="Text 5"/>
          <p:cNvSpPr/>
          <p:nvPr/>
        </p:nvSpPr>
        <p:spPr>
          <a:xfrm>
            <a:off x="9872067" y="327065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2F3"/>
                </a:solidFill>
                <a:latin typeface="Poppins Light" pitchFamily="34" charset="0"/>
                <a:ea typeface="Poppins Light" pitchFamily="34" charset="-122"/>
                <a:cs typeface="Poppins Light" pitchFamily="34" charset="-120"/>
              </a:rPr>
              <a:t>Emergency Support</a:t>
            </a:r>
            <a:endParaRPr lang="en-US" sz="2200" dirty="0"/>
          </a:p>
        </p:txBody>
      </p:sp>
      <p:sp>
        <p:nvSpPr>
          <p:cNvPr id="8" name="Text 6"/>
          <p:cNvSpPr/>
          <p:nvPr/>
        </p:nvSpPr>
        <p:spPr>
          <a:xfrm>
            <a:off x="9872067" y="385180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Prioritizes urgent care for timely attention.</a:t>
            </a:r>
            <a:endParaRPr lang="en-US" sz="1750" dirty="0"/>
          </a:p>
        </p:txBody>
      </p:sp>
      <p:sp>
        <p:nvSpPr>
          <p:cNvPr id="9" name="Text 1">
            <a:extLst>
              <a:ext uri="{FF2B5EF4-FFF2-40B4-BE49-F238E27FC236}">
                <a16:creationId xmlns:a16="http://schemas.microsoft.com/office/drawing/2014/main" id="{219FADA1-01CC-FA51-F17B-ECC18F564D28}"/>
              </a:ext>
            </a:extLst>
          </p:cNvPr>
          <p:cNvSpPr/>
          <p:nvPr/>
        </p:nvSpPr>
        <p:spPr>
          <a:xfrm>
            <a:off x="793790" y="5262294"/>
            <a:ext cx="5653825" cy="492116"/>
          </a:xfrm>
          <a:prstGeom prst="rect">
            <a:avLst/>
          </a:prstGeom>
          <a:noFill/>
          <a:ln/>
        </p:spPr>
        <p:txBody>
          <a:bodyPr wrap="none" lIns="0" tIns="0" rIns="0" bIns="0" rtlCol="0" anchor="t"/>
          <a:lstStyle/>
          <a:p>
            <a:r>
              <a:rPr lang="en-US" sz="2200" b="1" dirty="0">
                <a:solidFill>
                  <a:schemeClr val="bg1"/>
                </a:solidFill>
                <a:latin typeface="Roboto Light"/>
                <a:ea typeface="+mn-lt"/>
                <a:cs typeface="+mn-lt"/>
              </a:rPr>
              <a:t>Discreet Consultations for Sensitive Issues</a:t>
            </a:r>
            <a:endParaRPr lang="pl-PL" sz="2200">
              <a:solidFill>
                <a:schemeClr val="bg1"/>
              </a:solidFill>
              <a:latin typeface="Roboto Light"/>
              <a:ea typeface="Roboto Light"/>
              <a:cs typeface="Roboto Light"/>
            </a:endParaRPr>
          </a:p>
          <a:p>
            <a:pPr marL="285750" indent="-285750">
              <a:buFont typeface="Arial"/>
              <a:buChar char="•"/>
            </a:pPr>
            <a:br>
              <a:rPr lang="en-US" dirty="0"/>
            </a:br>
            <a:endParaRPr lang="en-US" dirty="0"/>
          </a:p>
          <a:p>
            <a:pPr marL="0" indent="0">
              <a:lnSpc>
                <a:spcPts val="2750"/>
              </a:lnSpc>
              <a:buNone/>
            </a:pPr>
            <a:endParaRPr lang="en-US" sz="2200" dirty="0">
              <a:solidFill>
                <a:srgbClr val="F2F2F3"/>
              </a:solidFill>
              <a:latin typeface="Poppins Light"/>
              <a:cs typeface="Poppins Light"/>
            </a:endParaRPr>
          </a:p>
        </p:txBody>
      </p:sp>
      <p:sp>
        <p:nvSpPr>
          <p:cNvPr id="10" name="Text 2">
            <a:extLst>
              <a:ext uri="{FF2B5EF4-FFF2-40B4-BE49-F238E27FC236}">
                <a16:creationId xmlns:a16="http://schemas.microsoft.com/office/drawing/2014/main" id="{10886F17-58AA-E1D5-41B3-315ED38FC7E9}"/>
              </a:ext>
            </a:extLst>
          </p:cNvPr>
          <p:cNvSpPr/>
          <p:nvPr/>
        </p:nvSpPr>
        <p:spPr>
          <a:xfrm>
            <a:off x="793790" y="5755756"/>
            <a:ext cx="5305874" cy="1164214"/>
          </a:xfrm>
          <a:prstGeom prst="rect">
            <a:avLst/>
          </a:prstGeom>
          <a:noFill/>
          <a:ln/>
        </p:spPr>
        <p:txBody>
          <a:bodyPr wrap="square" lIns="0" tIns="0" rIns="0" bIns="0" rtlCol="0" anchor="t"/>
          <a:lstStyle/>
          <a:p>
            <a:pPr marL="285750" indent="-285750">
              <a:buFont typeface="Arial"/>
              <a:buChar char="•"/>
            </a:pPr>
            <a:r>
              <a:rPr lang="en-US" dirty="0">
                <a:solidFill>
                  <a:schemeClr val="bg1"/>
                </a:solidFill>
                <a:ea typeface="+mn-lt"/>
                <a:cs typeface="+mn-lt"/>
              </a:rPr>
              <a:t>Anonymous consultation options allow patients to discuss personal or private health concerns without fear of judgment, fostering trust and openness.</a:t>
            </a:r>
            <a:endParaRPr lang="pl-PL" dirty="0">
              <a:solidFill>
                <a:schemeClr val="bg1"/>
              </a:solidFill>
              <a:ea typeface="+mn-lt"/>
              <a:cs typeface="+mn-lt"/>
            </a:endParaRPr>
          </a:p>
          <a:p>
            <a:pPr marL="0" indent="0">
              <a:lnSpc>
                <a:spcPts val="2850"/>
              </a:lnSpc>
              <a:buNone/>
            </a:pPr>
            <a:endParaRPr lang="en-US" sz="1750" dirty="0">
              <a:solidFill>
                <a:srgbClr val="E5E0DF"/>
              </a:solidFill>
              <a:latin typeface="Roboto Light"/>
              <a:ea typeface="Roboto Light"/>
              <a:cs typeface="Roboto Light"/>
            </a:endParaRPr>
          </a:p>
        </p:txBody>
      </p:sp>
      <p:sp>
        <p:nvSpPr>
          <p:cNvPr id="12" name="Text 3">
            <a:extLst>
              <a:ext uri="{FF2B5EF4-FFF2-40B4-BE49-F238E27FC236}">
                <a16:creationId xmlns:a16="http://schemas.microsoft.com/office/drawing/2014/main" id="{A6C5A448-9E45-D311-B56C-6A2BA080BA08}"/>
              </a:ext>
            </a:extLst>
          </p:cNvPr>
          <p:cNvSpPr/>
          <p:nvPr/>
        </p:nvSpPr>
        <p:spPr>
          <a:xfrm>
            <a:off x="8564642" y="5262294"/>
            <a:ext cx="5142713" cy="742636"/>
          </a:xfrm>
          <a:prstGeom prst="rect">
            <a:avLst/>
          </a:prstGeom>
          <a:noFill/>
          <a:ln/>
        </p:spPr>
        <p:txBody>
          <a:bodyPr wrap="none" lIns="0" tIns="0" rIns="0" bIns="0" rtlCol="0" anchor="t"/>
          <a:lstStyle/>
          <a:p>
            <a:r>
              <a:rPr lang="en-US" sz="2200" b="1" dirty="0">
                <a:solidFill>
                  <a:schemeClr val="bg1"/>
                </a:solidFill>
                <a:ea typeface="+mn-lt"/>
                <a:cs typeface="+mn-lt"/>
              </a:rPr>
              <a:t>Enhanced Accessibility and Convenience</a:t>
            </a:r>
            <a:endParaRPr lang="pl-PL" sz="2200">
              <a:solidFill>
                <a:schemeClr val="bg1"/>
              </a:solidFill>
              <a:ea typeface="Calibri"/>
              <a:cs typeface="Calibri"/>
            </a:endParaRPr>
          </a:p>
          <a:p>
            <a:pPr marL="285750" indent="-285750">
              <a:buFont typeface="Arial"/>
              <a:buChar char="•"/>
            </a:pPr>
            <a:br>
              <a:rPr lang="en-US" dirty="0"/>
            </a:br>
            <a:endParaRPr lang="en-US" dirty="0"/>
          </a:p>
          <a:p>
            <a:pPr marL="0" indent="0">
              <a:lnSpc>
                <a:spcPts val="2750"/>
              </a:lnSpc>
              <a:buNone/>
            </a:pPr>
            <a:endParaRPr lang="en-US" sz="2200" dirty="0">
              <a:solidFill>
                <a:srgbClr val="F2F2F3"/>
              </a:solidFill>
              <a:latin typeface="Poppins Light"/>
              <a:cs typeface="Poppins Light"/>
            </a:endParaRPr>
          </a:p>
        </p:txBody>
      </p:sp>
      <p:sp>
        <p:nvSpPr>
          <p:cNvPr id="14" name="Text 2">
            <a:extLst>
              <a:ext uri="{FF2B5EF4-FFF2-40B4-BE49-F238E27FC236}">
                <a16:creationId xmlns:a16="http://schemas.microsoft.com/office/drawing/2014/main" id="{45ED9DB3-568A-C928-EB7D-A39C7B5EB0AF}"/>
              </a:ext>
            </a:extLst>
          </p:cNvPr>
          <p:cNvSpPr/>
          <p:nvPr/>
        </p:nvSpPr>
        <p:spPr>
          <a:xfrm>
            <a:off x="8384562" y="5755756"/>
            <a:ext cx="5305874" cy="1164214"/>
          </a:xfrm>
          <a:prstGeom prst="rect">
            <a:avLst/>
          </a:prstGeom>
          <a:noFill/>
          <a:ln/>
        </p:spPr>
        <p:txBody>
          <a:bodyPr wrap="square" lIns="0" tIns="0" rIns="0" bIns="0" rtlCol="0" anchor="t"/>
          <a:lstStyle/>
          <a:p>
            <a:pPr marL="285750" indent="-285750">
              <a:buFont typeface="Arial"/>
              <a:buChar char="•"/>
            </a:pPr>
            <a:r>
              <a:rPr lang="en-US" dirty="0">
                <a:solidFill>
                  <a:schemeClr val="bg1"/>
                </a:solidFill>
                <a:ea typeface="+mn-lt"/>
                <a:cs typeface="+mn-lt"/>
              </a:rPr>
              <a:t>A user-friendly platform designed to make healthcare accessible to everyone, regardless of location or time constraints.</a:t>
            </a:r>
            <a:endParaRPr lang="pl-PL" dirty="0">
              <a:solidFill>
                <a:schemeClr val="bg1"/>
              </a:solidFill>
              <a:ea typeface="+mn-lt"/>
              <a:cs typeface="+mn-lt"/>
            </a:endParaRPr>
          </a:p>
          <a:p>
            <a:pPr marL="285750" indent="-285750">
              <a:buFont typeface="Arial"/>
              <a:buChar char="•"/>
            </a:pPr>
            <a:endParaRPr lang="en-US" dirty="0">
              <a:solidFill>
                <a:schemeClr val="bg1"/>
              </a:solidFill>
              <a:ea typeface="+mn-lt"/>
              <a:cs typeface="+mn-lt"/>
            </a:endParaRPr>
          </a:p>
          <a:p>
            <a:pPr marL="0" indent="0">
              <a:lnSpc>
                <a:spcPts val="2850"/>
              </a:lnSpc>
              <a:buNone/>
            </a:pPr>
            <a:endParaRPr lang="en-US" sz="1750" dirty="0">
              <a:solidFill>
                <a:srgbClr val="E5E0DF"/>
              </a:solidFill>
              <a:latin typeface="Roboto Light"/>
              <a:ea typeface="Roboto Light"/>
              <a:cs typeface="Roboto Light"/>
            </a:endParaRPr>
          </a:p>
        </p:txBody>
      </p:sp>
      <p:sp>
        <p:nvSpPr>
          <p:cNvPr id="16" name="Prostokąt 15">
            <a:extLst>
              <a:ext uri="{FF2B5EF4-FFF2-40B4-BE49-F238E27FC236}">
                <a16:creationId xmlns:a16="http://schemas.microsoft.com/office/drawing/2014/main" id="{4AF6E49D-6B93-1AEE-F99B-BF645771C77E}"/>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84332"/>
            <a:ext cx="5670590" cy="708779"/>
          </a:xfrm>
          <a:prstGeom prst="rect">
            <a:avLst/>
          </a:prstGeom>
          <a:noFill/>
          <a:ln/>
        </p:spPr>
        <p:txBody>
          <a:bodyPr wrap="none" lIns="0" tIns="0" rIns="0" bIns="0" rtlCol="0" anchor="t"/>
          <a:lstStyle/>
          <a:p>
            <a:pPr marL="0" indent="0">
              <a:lnSpc>
                <a:spcPts val="5550"/>
              </a:lnSpc>
              <a:buNone/>
            </a:pPr>
            <a:r>
              <a:rPr lang="en-US" sz="4450" dirty="0">
                <a:solidFill>
                  <a:schemeClr val="accent4"/>
                </a:solidFill>
                <a:latin typeface="Poppins Light"/>
                <a:ea typeface="Poppins Light" pitchFamily="34" charset="-122"/>
                <a:cs typeface="Poppins Light"/>
              </a:rPr>
              <a:t>Key Features</a:t>
            </a:r>
            <a:endParaRPr lang="en-US" sz="4450">
              <a:solidFill>
                <a:schemeClr val="accent4"/>
              </a:solidFill>
              <a:latin typeface="Poppins Light"/>
              <a:ea typeface="Calibri"/>
              <a:cs typeface="Poppins Light"/>
            </a:endParaRPr>
          </a:p>
        </p:txBody>
      </p:sp>
      <p:pic>
        <p:nvPicPr>
          <p:cNvPr id="4" name="Image 1" descr="preencoded.png"/>
          <p:cNvPicPr>
            <a:picLocks noChangeAspect="1"/>
          </p:cNvPicPr>
          <p:nvPr/>
        </p:nvPicPr>
        <p:blipFill>
          <a:blip r:embed="rId4"/>
          <a:stretch>
            <a:fillRect/>
          </a:stretch>
        </p:blipFill>
        <p:spPr>
          <a:xfrm>
            <a:off x="793790" y="5233273"/>
            <a:ext cx="566976" cy="566976"/>
          </a:xfrm>
          <a:prstGeom prst="rect">
            <a:avLst/>
          </a:prstGeom>
        </p:spPr>
      </p:pic>
      <p:sp>
        <p:nvSpPr>
          <p:cNvPr id="5" name="Text 1"/>
          <p:cNvSpPr/>
          <p:nvPr/>
        </p:nvSpPr>
        <p:spPr>
          <a:xfrm>
            <a:off x="793790" y="6027063"/>
            <a:ext cx="345852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Doctor-Patient Matching</a:t>
            </a:r>
            <a:endParaRPr lang="en-US" sz="2200" dirty="0"/>
          </a:p>
        </p:txBody>
      </p:sp>
      <p:sp>
        <p:nvSpPr>
          <p:cNvPr id="6" name="Text 2"/>
          <p:cNvSpPr/>
          <p:nvPr/>
        </p:nvSpPr>
        <p:spPr>
          <a:xfrm>
            <a:off x="793790" y="6517481"/>
            <a:ext cx="412075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Connects patients with the right doctors.</a:t>
            </a:r>
            <a:endParaRPr lang="en-US" sz="1750" dirty="0"/>
          </a:p>
        </p:txBody>
      </p:sp>
      <p:pic>
        <p:nvPicPr>
          <p:cNvPr id="7" name="Image 2" descr="preencoded.png"/>
          <p:cNvPicPr>
            <a:picLocks noChangeAspect="1"/>
          </p:cNvPicPr>
          <p:nvPr/>
        </p:nvPicPr>
        <p:blipFill>
          <a:blip r:embed="rId5"/>
          <a:stretch>
            <a:fillRect/>
          </a:stretch>
        </p:blipFill>
        <p:spPr>
          <a:xfrm>
            <a:off x="5254704" y="5233273"/>
            <a:ext cx="566976" cy="566976"/>
          </a:xfrm>
          <a:prstGeom prst="rect">
            <a:avLst/>
          </a:prstGeom>
        </p:spPr>
      </p:pic>
      <p:sp>
        <p:nvSpPr>
          <p:cNvPr id="8" name="Text 3"/>
          <p:cNvSpPr/>
          <p:nvPr/>
        </p:nvSpPr>
        <p:spPr>
          <a:xfrm>
            <a:off x="5254704" y="6027063"/>
            <a:ext cx="2898100"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Online Consultations</a:t>
            </a:r>
            <a:endParaRPr lang="en-US" sz="2200" dirty="0"/>
          </a:p>
        </p:txBody>
      </p:sp>
      <p:sp>
        <p:nvSpPr>
          <p:cNvPr id="9" name="Text 4"/>
          <p:cNvSpPr/>
          <p:nvPr/>
        </p:nvSpPr>
        <p:spPr>
          <a:xfrm>
            <a:off x="5254704" y="6517481"/>
            <a:ext cx="4120872"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Video, chat, and voice call options.</a:t>
            </a:r>
            <a:endParaRPr lang="en-US" sz="1750" dirty="0"/>
          </a:p>
        </p:txBody>
      </p:sp>
      <p:pic>
        <p:nvPicPr>
          <p:cNvPr id="10" name="Image 3" descr="preencoded.png"/>
          <p:cNvPicPr>
            <a:picLocks noChangeAspect="1"/>
          </p:cNvPicPr>
          <p:nvPr/>
        </p:nvPicPr>
        <p:blipFill>
          <a:blip r:embed="rId6"/>
          <a:stretch>
            <a:fillRect/>
          </a:stretch>
        </p:blipFill>
        <p:spPr>
          <a:xfrm>
            <a:off x="9715738" y="5233273"/>
            <a:ext cx="566976" cy="566976"/>
          </a:xfrm>
          <a:prstGeom prst="rect">
            <a:avLst/>
          </a:prstGeom>
        </p:spPr>
      </p:pic>
      <p:sp>
        <p:nvSpPr>
          <p:cNvPr id="11" name="Text 5"/>
          <p:cNvSpPr/>
          <p:nvPr/>
        </p:nvSpPr>
        <p:spPr>
          <a:xfrm>
            <a:off x="9715738" y="6027063"/>
            <a:ext cx="2862977"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Payment Integration</a:t>
            </a:r>
            <a:endParaRPr lang="en-US" sz="2200" dirty="0"/>
          </a:p>
        </p:txBody>
      </p:sp>
      <p:sp>
        <p:nvSpPr>
          <p:cNvPr id="12" name="Text 6"/>
          <p:cNvSpPr/>
          <p:nvPr/>
        </p:nvSpPr>
        <p:spPr>
          <a:xfrm>
            <a:off x="9715738" y="6517481"/>
            <a:ext cx="412075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Secure and seamless payment system.</a:t>
            </a:r>
            <a:endParaRPr lang="en-US" sz="1750" dirty="0"/>
          </a:p>
        </p:txBody>
      </p:sp>
      <p:sp>
        <p:nvSpPr>
          <p:cNvPr id="14" name="Prostokąt 13">
            <a:extLst>
              <a:ext uri="{FF2B5EF4-FFF2-40B4-BE49-F238E27FC236}">
                <a16:creationId xmlns:a16="http://schemas.microsoft.com/office/drawing/2014/main" id="{B0E903E6-2387-E6A9-FF3A-7F18343B1087}"/>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a:extLst>
              <a:ext uri="{FF2B5EF4-FFF2-40B4-BE49-F238E27FC236}">
                <a16:creationId xmlns:a16="http://schemas.microsoft.com/office/drawing/2014/main" id="{D5B9A328-9E09-CC85-18FF-740C081AB4B3}"/>
              </a:ext>
            </a:extLst>
          </p:cNvPr>
          <p:cNvSpPr/>
          <p:nvPr/>
        </p:nvSpPr>
        <p:spPr>
          <a:xfrm>
            <a:off x="530744" y="712572"/>
            <a:ext cx="13205658" cy="6687841"/>
          </a:xfrm>
          <a:prstGeom prst="rect">
            <a:avLst/>
          </a:prstGeom>
          <a:noFill/>
          <a:ln>
            <a:solidFill>
              <a:schemeClr val="tx1"/>
            </a:solidFill>
          </a:ln>
        </p:spPr>
        <p:txBody>
          <a:bodyPr wrap="square" lIns="0" tIns="0" rIns="0" bIns="0" rtlCol="0" anchor="t"/>
          <a:lstStyle/>
          <a:p>
            <a:pPr>
              <a:lnSpc>
                <a:spcPts val="2850"/>
              </a:lnSpc>
            </a:pPr>
            <a:endParaRPr lang="en-US" sz="2000" dirty="0">
              <a:solidFill>
                <a:schemeClr val="bg1"/>
              </a:solidFill>
              <a:latin typeface="Roboto Light"/>
              <a:ea typeface="Roboto Light"/>
              <a:cs typeface="Roboto Light"/>
            </a:endParaRPr>
          </a:p>
          <a:p>
            <a:br>
              <a:rPr lang="en-US" sz="2000" b="1" dirty="0">
                <a:latin typeface="Roboto Light"/>
                <a:ea typeface="+mn-lt"/>
                <a:cs typeface="+mn-lt"/>
              </a:rPr>
            </a:br>
            <a:r>
              <a:rPr lang="en-US" sz="2800" b="1" dirty="0">
                <a:solidFill>
                  <a:schemeClr val="bg1"/>
                </a:solidFill>
                <a:latin typeface="Roboto Light"/>
                <a:ea typeface="+mn-lt"/>
                <a:cs typeface="+mn-lt"/>
              </a:rPr>
              <a:t>Key Features</a:t>
            </a:r>
            <a:endParaRPr lang="en-US" sz="2800" dirty="0">
              <a:solidFill>
                <a:schemeClr val="bg1"/>
              </a:solidFill>
              <a:latin typeface="Roboto Light"/>
              <a:ea typeface="+mn-lt"/>
              <a:cs typeface="+mn-lt"/>
            </a:endParaRPr>
          </a:p>
          <a:p>
            <a:br>
              <a:rPr lang="en-US" sz="2000" b="1" dirty="0">
                <a:latin typeface="Roboto Light"/>
                <a:ea typeface="+mn-lt"/>
                <a:cs typeface="+mn-lt"/>
              </a:rPr>
            </a:br>
            <a:r>
              <a:rPr lang="en-US" sz="2000" b="1" dirty="0">
                <a:solidFill>
                  <a:schemeClr val="bg1"/>
                </a:solidFill>
                <a:latin typeface="Roboto Light"/>
                <a:ea typeface="+mn-lt"/>
                <a:cs typeface="+mn-lt"/>
              </a:rPr>
              <a:t>The platform stands out with its innovative and user-centric features, designed to enhance the healthcare experience for both patients and doctors. Here’s what makes it unique:</a:t>
            </a:r>
            <a:endParaRPr lang="en-US" sz="2000">
              <a:solidFill>
                <a:schemeClr val="bg1"/>
              </a:solidFill>
              <a:latin typeface="Roboto Light"/>
              <a:ea typeface="+mn-lt"/>
              <a:cs typeface="+mn-lt"/>
            </a:endParaRPr>
          </a:p>
          <a:p>
            <a:endParaRPr lang="en-US" sz="2000" b="1" dirty="0">
              <a:solidFill>
                <a:schemeClr val="bg1"/>
              </a:solidFill>
              <a:latin typeface="Roboto Light"/>
              <a:ea typeface="+mn-lt"/>
              <a:cs typeface="+mn-lt"/>
            </a:endParaRPr>
          </a:p>
          <a:p>
            <a:pPr marL="285750" indent="-285750">
              <a:buFont typeface="Arial"/>
              <a:buChar char="•"/>
            </a:pPr>
            <a:r>
              <a:rPr lang="en-US" sz="2000" b="1" dirty="0">
                <a:solidFill>
                  <a:schemeClr val="bg1"/>
                </a:solidFill>
                <a:latin typeface="Roboto Light"/>
                <a:ea typeface="+mn-lt"/>
                <a:cs typeface="+mn-lt"/>
              </a:rPr>
              <a:t>Doctor-Patient Matching</a:t>
            </a:r>
            <a:r>
              <a:rPr lang="en-US" sz="2000" dirty="0">
                <a:solidFill>
                  <a:schemeClr val="bg1"/>
                </a:solidFill>
                <a:latin typeface="Roboto Light"/>
                <a:ea typeface="+mn-lt"/>
                <a:cs typeface="+mn-lt"/>
              </a:rPr>
              <a:t>: Simplifies appointment scheduling by connecting patients with the right doctors based on their needs, ensuring a seamless booking process.</a:t>
            </a:r>
            <a:endParaRPr lang="en-US" sz="2000">
              <a:solidFill>
                <a:schemeClr val="bg1"/>
              </a:solidFill>
              <a:latin typeface="Roboto Light"/>
              <a:ea typeface="Calibri"/>
              <a:cs typeface="Calibri"/>
            </a:endParaRPr>
          </a:p>
          <a:p>
            <a:pPr marL="285750" indent="-285750">
              <a:buFont typeface="Arial"/>
              <a:buChar char="•"/>
            </a:pPr>
            <a:r>
              <a:rPr lang="en-US" sz="2000" b="1" dirty="0">
                <a:solidFill>
                  <a:schemeClr val="bg1"/>
                </a:solidFill>
                <a:latin typeface="Roboto Light"/>
                <a:ea typeface="+mn-lt"/>
                <a:cs typeface="+mn-lt"/>
              </a:rPr>
              <a:t>Online Consultations</a:t>
            </a:r>
            <a:r>
              <a:rPr lang="en-US" sz="2000" dirty="0">
                <a:solidFill>
                  <a:schemeClr val="bg1"/>
                </a:solidFill>
                <a:latin typeface="Roboto Light"/>
                <a:ea typeface="+mn-lt"/>
                <a:cs typeface="+mn-lt"/>
              </a:rPr>
              <a:t>: Offers multiple communication options, including </a:t>
            </a:r>
            <a:r>
              <a:rPr lang="en-US" sz="2000" b="1" dirty="0">
                <a:solidFill>
                  <a:schemeClr val="bg1"/>
                </a:solidFill>
                <a:latin typeface="Roboto Light"/>
                <a:ea typeface="+mn-lt"/>
                <a:cs typeface="+mn-lt"/>
              </a:rPr>
              <a:t>video calls, chat, and voice calls</a:t>
            </a:r>
            <a:r>
              <a:rPr lang="en-US" sz="2000" dirty="0">
                <a:solidFill>
                  <a:schemeClr val="bg1"/>
                </a:solidFill>
                <a:latin typeface="Roboto Light"/>
                <a:ea typeface="+mn-lt"/>
                <a:cs typeface="+mn-lt"/>
              </a:rPr>
              <a:t>, providing flexibility and convenience for patients to consult doctors from the comfort of their homes.</a:t>
            </a:r>
          </a:p>
          <a:p>
            <a:pPr marL="285750" indent="-285750">
              <a:buFont typeface="Arial"/>
              <a:buChar char="•"/>
            </a:pPr>
            <a:r>
              <a:rPr lang="en-US" sz="2000" b="1" dirty="0">
                <a:solidFill>
                  <a:schemeClr val="bg1"/>
                </a:solidFill>
                <a:latin typeface="Roboto Light"/>
                <a:ea typeface="+mn-lt"/>
                <a:cs typeface="+mn-lt"/>
              </a:rPr>
              <a:t>Payment Integration</a:t>
            </a:r>
            <a:r>
              <a:rPr lang="en-US" sz="2000" dirty="0">
                <a:solidFill>
                  <a:schemeClr val="bg1"/>
                </a:solidFill>
                <a:latin typeface="Roboto Light"/>
                <a:ea typeface="+mn-lt"/>
                <a:cs typeface="+mn-lt"/>
              </a:rPr>
              <a:t>: Features a secure and seamless payment system, enabling hassle-free transactions for consultations and services.</a:t>
            </a:r>
          </a:p>
          <a:p>
            <a:pPr marL="285750" indent="-285750">
              <a:buFont typeface="Arial"/>
              <a:buChar char="•"/>
            </a:pPr>
            <a:r>
              <a:rPr lang="en-US" sz="2000" b="1" dirty="0">
                <a:solidFill>
                  <a:schemeClr val="bg1"/>
                </a:solidFill>
                <a:latin typeface="Roboto Light"/>
                <a:ea typeface="+mn-lt"/>
                <a:cs typeface="+mn-lt"/>
              </a:rPr>
              <a:t>Emergency Support</a:t>
            </a:r>
            <a:r>
              <a:rPr lang="en-US" sz="2000" dirty="0">
                <a:solidFill>
                  <a:schemeClr val="bg1"/>
                </a:solidFill>
                <a:latin typeface="Roboto Light"/>
                <a:ea typeface="+mn-lt"/>
                <a:cs typeface="+mn-lt"/>
              </a:rPr>
              <a:t>: Prioritizes urgent cases by providing </a:t>
            </a:r>
            <a:r>
              <a:rPr lang="en-US" sz="2000" b="1" dirty="0">
                <a:solidFill>
                  <a:schemeClr val="bg1"/>
                </a:solidFill>
                <a:latin typeface="Roboto Light"/>
                <a:ea typeface="+mn-lt"/>
                <a:cs typeface="+mn-lt"/>
              </a:rPr>
              <a:t>priority access</a:t>
            </a:r>
            <a:r>
              <a:rPr lang="en-US" sz="2000" dirty="0">
                <a:solidFill>
                  <a:schemeClr val="bg1"/>
                </a:solidFill>
                <a:latin typeface="Roboto Light"/>
                <a:ea typeface="+mn-lt"/>
                <a:cs typeface="+mn-lt"/>
              </a:rPr>
              <a:t> to doctors, ensuring timely medical attention during critical situations.</a:t>
            </a:r>
            <a:endParaRPr lang="en-US" sz="2000">
              <a:solidFill>
                <a:schemeClr val="bg1"/>
              </a:solidFill>
              <a:latin typeface="Roboto Light"/>
              <a:ea typeface="Calibri"/>
              <a:cs typeface="Calibri"/>
            </a:endParaRPr>
          </a:p>
          <a:p>
            <a:pPr marL="285750" indent="-285750">
              <a:buFont typeface="Arial"/>
              <a:buChar char="•"/>
            </a:pPr>
            <a:r>
              <a:rPr lang="en-US" sz="2000" b="1" dirty="0">
                <a:solidFill>
                  <a:schemeClr val="bg1"/>
                </a:solidFill>
                <a:latin typeface="Roboto Light"/>
                <a:ea typeface="+mn-lt"/>
                <a:cs typeface="+mn-lt"/>
              </a:rPr>
              <a:t>Privacy and Sensitivity</a:t>
            </a:r>
            <a:r>
              <a:rPr lang="en-US" sz="2000" dirty="0">
                <a:solidFill>
                  <a:schemeClr val="bg1"/>
                </a:solidFill>
                <a:latin typeface="Roboto Light"/>
                <a:ea typeface="+mn-lt"/>
                <a:cs typeface="+mn-lt"/>
              </a:rPr>
              <a:t>: Includes </a:t>
            </a:r>
            <a:r>
              <a:rPr lang="en-US" sz="2000" b="1" dirty="0">
                <a:solidFill>
                  <a:schemeClr val="bg1"/>
                </a:solidFill>
                <a:latin typeface="Roboto Light"/>
                <a:ea typeface="+mn-lt"/>
                <a:cs typeface="+mn-lt"/>
              </a:rPr>
              <a:t>anonymous consultation options</a:t>
            </a:r>
            <a:r>
              <a:rPr lang="en-US" sz="2000" dirty="0">
                <a:solidFill>
                  <a:schemeClr val="bg1"/>
                </a:solidFill>
                <a:latin typeface="Roboto Light"/>
                <a:ea typeface="+mn-lt"/>
                <a:cs typeface="+mn-lt"/>
              </a:rPr>
              <a:t>, allowing patients to discuss sensitive or private health issues without fear of judgment, fostering trust and openness.</a:t>
            </a:r>
          </a:p>
          <a:p>
            <a:pPr marL="285750" indent="-285750">
              <a:buFont typeface="Arial"/>
              <a:buChar char="•"/>
            </a:pPr>
            <a:r>
              <a:rPr lang="en-US" sz="2000" b="1" dirty="0">
                <a:solidFill>
                  <a:schemeClr val="bg1"/>
                </a:solidFill>
                <a:latin typeface="Roboto Light"/>
                <a:ea typeface="+mn-lt"/>
                <a:cs typeface="+mn-lt"/>
              </a:rPr>
              <a:t>User-Friendly Interface</a:t>
            </a:r>
            <a:r>
              <a:rPr lang="en-US" sz="2000" dirty="0">
                <a:solidFill>
                  <a:schemeClr val="bg1"/>
                </a:solidFill>
                <a:latin typeface="Roboto Light"/>
                <a:ea typeface="+mn-lt"/>
                <a:cs typeface="+mn-lt"/>
              </a:rPr>
              <a:t>: Designed with simplicity in mind, the platform ensures easy navigation for users of all age groups, making healthcare accessible to everyone.</a:t>
            </a:r>
          </a:p>
          <a:p>
            <a:endParaRPr lang="en-US" b="1" dirty="0">
              <a:latin typeface="Roboto Light"/>
              <a:ea typeface="+mn-lt"/>
              <a:cs typeface="+mn-lt"/>
            </a:endParaRPr>
          </a:p>
          <a:p>
            <a:endParaRPr lang="en-US" sz="2400" dirty="0">
              <a:solidFill>
                <a:schemeClr val="bg1"/>
              </a:solidFill>
              <a:latin typeface="Roboto Light"/>
              <a:ea typeface="+mn-lt"/>
              <a:cs typeface="+mn-lt"/>
            </a:endParaRPr>
          </a:p>
          <a:p>
            <a:pPr>
              <a:lnSpc>
                <a:spcPts val="2850"/>
              </a:lnSpc>
            </a:pPr>
            <a:endParaRPr lang="en-US" sz="1750" dirty="0">
              <a:solidFill>
                <a:srgbClr val="E5E0DF"/>
              </a:solidFill>
              <a:latin typeface="Roboto Light"/>
              <a:ea typeface="Roboto Light"/>
              <a:cs typeface="Roboto Light"/>
            </a:endParaRPr>
          </a:p>
        </p:txBody>
      </p:sp>
      <p:sp>
        <p:nvSpPr>
          <p:cNvPr id="5" name="Prostokąt 4">
            <a:extLst>
              <a:ext uri="{FF2B5EF4-FFF2-40B4-BE49-F238E27FC236}">
                <a16:creationId xmlns:a16="http://schemas.microsoft.com/office/drawing/2014/main" id="{E9DB7E5A-A7E7-EBFF-A85D-35A173818742}"/>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162390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6618" y="622340"/>
            <a:ext cx="5644515" cy="705564"/>
          </a:xfrm>
          <a:prstGeom prst="rect">
            <a:avLst/>
          </a:prstGeom>
          <a:noFill/>
          <a:ln/>
        </p:spPr>
        <p:txBody>
          <a:bodyPr wrap="none" lIns="0" tIns="0" rIns="0" bIns="0" rtlCol="0" anchor="t"/>
          <a:lstStyle/>
          <a:p>
            <a:pPr marL="0" indent="0">
              <a:lnSpc>
                <a:spcPts val="5550"/>
              </a:lnSpc>
              <a:buNone/>
            </a:pPr>
            <a:r>
              <a:rPr lang="en-US" sz="4400" dirty="0">
                <a:solidFill>
                  <a:schemeClr val="accent4"/>
                </a:solidFill>
                <a:latin typeface="Poppins Light"/>
                <a:ea typeface="Poppins Light" pitchFamily="34" charset="-122"/>
                <a:cs typeface="Poppins Light"/>
              </a:rPr>
              <a:t>Technology Stack</a:t>
            </a:r>
            <a:endParaRPr lang="en-US" sz="4400">
              <a:solidFill>
                <a:schemeClr val="accent4"/>
              </a:solidFill>
              <a:latin typeface="Poppins Light"/>
              <a:ea typeface="Calibri"/>
              <a:cs typeface="Poppins Light"/>
            </a:endParaRPr>
          </a:p>
        </p:txBody>
      </p:sp>
      <p:sp>
        <p:nvSpPr>
          <p:cNvPr id="4" name="Shape 1"/>
          <p:cNvSpPr/>
          <p:nvPr/>
        </p:nvSpPr>
        <p:spPr>
          <a:xfrm>
            <a:off x="6276618" y="1666518"/>
            <a:ext cx="7563564" cy="1315879"/>
          </a:xfrm>
          <a:prstGeom prst="roundRect">
            <a:avLst>
              <a:gd name="adj" fmla="val 7206"/>
            </a:avLst>
          </a:prstGeom>
          <a:solidFill>
            <a:srgbClr val="3D3D42"/>
          </a:solidFill>
          <a:ln w="7620">
            <a:solidFill>
              <a:srgbClr val="56565B"/>
            </a:solidFill>
            <a:prstDash val="solid"/>
          </a:ln>
        </p:spPr>
      </p:sp>
      <p:sp>
        <p:nvSpPr>
          <p:cNvPr id="5" name="Text 2"/>
          <p:cNvSpPr/>
          <p:nvPr/>
        </p:nvSpPr>
        <p:spPr>
          <a:xfrm>
            <a:off x="6509980" y="1899880"/>
            <a:ext cx="2822258" cy="3526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Frontend</a:t>
            </a:r>
            <a:endParaRPr lang="en-US" sz="2200" dirty="0"/>
          </a:p>
        </p:txBody>
      </p:sp>
      <p:sp>
        <p:nvSpPr>
          <p:cNvPr id="6" name="Text 3"/>
          <p:cNvSpPr/>
          <p:nvPr/>
        </p:nvSpPr>
        <p:spPr>
          <a:xfrm>
            <a:off x="6509980" y="2387918"/>
            <a:ext cx="7096839" cy="36111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React.js or Next.js for responsive UI.</a:t>
            </a:r>
            <a:endParaRPr lang="en-US" sz="1750" dirty="0"/>
          </a:p>
        </p:txBody>
      </p:sp>
      <p:sp>
        <p:nvSpPr>
          <p:cNvPr id="7" name="Shape 4"/>
          <p:cNvSpPr/>
          <p:nvPr/>
        </p:nvSpPr>
        <p:spPr>
          <a:xfrm>
            <a:off x="6276618" y="3208139"/>
            <a:ext cx="7563564" cy="1315879"/>
          </a:xfrm>
          <a:prstGeom prst="roundRect">
            <a:avLst>
              <a:gd name="adj" fmla="val 7206"/>
            </a:avLst>
          </a:prstGeom>
          <a:solidFill>
            <a:srgbClr val="3D3D42"/>
          </a:solidFill>
          <a:ln w="7620">
            <a:solidFill>
              <a:srgbClr val="56565B"/>
            </a:solidFill>
            <a:prstDash val="solid"/>
          </a:ln>
        </p:spPr>
      </p:sp>
      <p:sp>
        <p:nvSpPr>
          <p:cNvPr id="8" name="Text 5"/>
          <p:cNvSpPr/>
          <p:nvPr/>
        </p:nvSpPr>
        <p:spPr>
          <a:xfrm>
            <a:off x="6509980" y="3441502"/>
            <a:ext cx="2822258" cy="3526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Backend</a:t>
            </a:r>
            <a:endParaRPr lang="en-US" sz="2200" dirty="0"/>
          </a:p>
        </p:txBody>
      </p:sp>
      <p:sp>
        <p:nvSpPr>
          <p:cNvPr id="9" name="Text 6"/>
          <p:cNvSpPr/>
          <p:nvPr/>
        </p:nvSpPr>
        <p:spPr>
          <a:xfrm>
            <a:off x="6509980" y="3929539"/>
            <a:ext cx="7096839" cy="36111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Node.js or Django for handling requests.</a:t>
            </a:r>
            <a:endParaRPr lang="en-US" sz="1750" dirty="0"/>
          </a:p>
        </p:txBody>
      </p:sp>
      <p:sp>
        <p:nvSpPr>
          <p:cNvPr id="10" name="Shape 7"/>
          <p:cNvSpPr/>
          <p:nvPr/>
        </p:nvSpPr>
        <p:spPr>
          <a:xfrm>
            <a:off x="6276618" y="4749760"/>
            <a:ext cx="7563564" cy="1315879"/>
          </a:xfrm>
          <a:prstGeom prst="roundRect">
            <a:avLst>
              <a:gd name="adj" fmla="val 7206"/>
            </a:avLst>
          </a:prstGeom>
          <a:solidFill>
            <a:srgbClr val="3D3D42"/>
          </a:solidFill>
          <a:ln w="7620">
            <a:solidFill>
              <a:srgbClr val="56565B"/>
            </a:solidFill>
            <a:prstDash val="solid"/>
          </a:ln>
        </p:spPr>
      </p:sp>
      <p:sp>
        <p:nvSpPr>
          <p:cNvPr id="11" name="Text 8"/>
          <p:cNvSpPr/>
          <p:nvPr/>
        </p:nvSpPr>
        <p:spPr>
          <a:xfrm>
            <a:off x="6509980" y="4983123"/>
            <a:ext cx="2822258" cy="3526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Database</a:t>
            </a:r>
            <a:endParaRPr lang="en-US" sz="2200" dirty="0"/>
          </a:p>
        </p:txBody>
      </p:sp>
      <p:sp>
        <p:nvSpPr>
          <p:cNvPr id="12" name="Text 9"/>
          <p:cNvSpPr/>
          <p:nvPr/>
        </p:nvSpPr>
        <p:spPr>
          <a:xfrm>
            <a:off x="6509980" y="5471160"/>
            <a:ext cx="7096839" cy="36111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MongoDB or PostgreSQL for user data.</a:t>
            </a:r>
            <a:endParaRPr lang="en-US" sz="1750" dirty="0"/>
          </a:p>
        </p:txBody>
      </p:sp>
      <p:sp>
        <p:nvSpPr>
          <p:cNvPr id="13" name="Shape 10"/>
          <p:cNvSpPr/>
          <p:nvPr/>
        </p:nvSpPr>
        <p:spPr>
          <a:xfrm>
            <a:off x="6276618" y="6291382"/>
            <a:ext cx="7563564" cy="1315879"/>
          </a:xfrm>
          <a:prstGeom prst="roundRect">
            <a:avLst>
              <a:gd name="adj" fmla="val 7206"/>
            </a:avLst>
          </a:prstGeom>
          <a:solidFill>
            <a:srgbClr val="3D3D42"/>
          </a:solidFill>
          <a:ln w="7620">
            <a:solidFill>
              <a:srgbClr val="56565B"/>
            </a:solidFill>
            <a:prstDash val="solid"/>
          </a:ln>
        </p:spPr>
      </p:sp>
      <p:sp>
        <p:nvSpPr>
          <p:cNvPr id="14" name="Text 11"/>
          <p:cNvSpPr/>
          <p:nvPr/>
        </p:nvSpPr>
        <p:spPr>
          <a:xfrm>
            <a:off x="6509980" y="6524744"/>
            <a:ext cx="2822258" cy="352663"/>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Poppins Light" pitchFamily="34" charset="0"/>
                <a:ea typeface="Poppins Light" pitchFamily="34" charset="-122"/>
                <a:cs typeface="Poppins Light" pitchFamily="34" charset="-120"/>
              </a:rPr>
              <a:t>Payment Gateway</a:t>
            </a:r>
            <a:endParaRPr lang="en-US" sz="2200" dirty="0"/>
          </a:p>
        </p:txBody>
      </p:sp>
      <p:sp>
        <p:nvSpPr>
          <p:cNvPr id="15" name="Text 12"/>
          <p:cNvSpPr/>
          <p:nvPr/>
        </p:nvSpPr>
        <p:spPr>
          <a:xfrm>
            <a:off x="6509980" y="7012781"/>
            <a:ext cx="7096839" cy="361117"/>
          </a:xfrm>
          <a:prstGeom prst="rect">
            <a:avLst/>
          </a:prstGeom>
          <a:noFill/>
          <a:ln/>
        </p:spPr>
        <p:txBody>
          <a:bodyPr wrap="none" lIns="0" tIns="0" rIns="0" bIns="0" rtlCol="0" anchor="t"/>
          <a:lstStyle/>
          <a:p>
            <a:pPr marL="0" indent="0">
              <a:lnSpc>
                <a:spcPts val="2800"/>
              </a:lnSpc>
              <a:buNone/>
            </a:pPr>
            <a:r>
              <a:rPr lang="en-US" sz="1750" dirty="0">
                <a:solidFill>
                  <a:srgbClr val="E5E0DF"/>
                </a:solidFill>
                <a:latin typeface="Roboto Light" pitchFamily="34" charset="0"/>
                <a:ea typeface="Roboto Light" pitchFamily="34" charset="-122"/>
                <a:cs typeface="Roboto Light" pitchFamily="34" charset="-120"/>
              </a:rPr>
              <a:t>Stripe or PayPal for secure payments.</a:t>
            </a:r>
            <a:endParaRPr lang="en-US" sz="1750" dirty="0"/>
          </a:p>
        </p:txBody>
      </p:sp>
      <p:sp>
        <p:nvSpPr>
          <p:cNvPr id="17" name="Prostokąt 16">
            <a:extLst>
              <a:ext uri="{FF2B5EF4-FFF2-40B4-BE49-F238E27FC236}">
                <a16:creationId xmlns:a16="http://schemas.microsoft.com/office/drawing/2014/main" id="{D9A0EDC4-FED9-B74C-899E-898A657916AD}"/>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9136" y="557213"/>
            <a:ext cx="5065633" cy="633174"/>
          </a:xfrm>
          <a:prstGeom prst="rect">
            <a:avLst/>
          </a:prstGeom>
          <a:noFill/>
          <a:ln/>
        </p:spPr>
        <p:txBody>
          <a:bodyPr wrap="none" lIns="0" tIns="0" rIns="0" bIns="0" rtlCol="0" anchor="t"/>
          <a:lstStyle/>
          <a:p>
            <a:pPr marL="0" indent="0">
              <a:lnSpc>
                <a:spcPts val="4950"/>
              </a:lnSpc>
              <a:buNone/>
            </a:pPr>
            <a:r>
              <a:rPr lang="en-US" sz="3950" dirty="0">
                <a:solidFill>
                  <a:schemeClr val="accent4"/>
                </a:solidFill>
                <a:latin typeface="Poppins Light"/>
                <a:ea typeface="Poppins Light" pitchFamily="34" charset="-122"/>
                <a:cs typeface="Poppins Light"/>
              </a:rPr>
              <a:t>User Flow</a:t>
            </a:r>
            <a:endParaRPr lang="en-US" sz="3950">
              <a:solidFill>
                <a:schemeClr val="accent4"/>
              </a:solidFill>
              <a:latin typeface="Poppins Light"/>
              <a:ea typeface="Calibri"/>
              <a:cs typeface="Poppins Light"/>
            </a:endParaRPr>
          </a:p>
        </p:txBody>
      </p:sp>
      <p:pic>
        <p:nvPicPr>
          <p:cNvPr id="3" name="Image 0" descr="preencoded.png"/>
          <p:cNvPicPr>
            <a:picLocks noChangeAspect="1"/>
          </p:cNvPicPr>
          <p:nvPr/>
        </p:nvPicPr>
        <p:blipFill>
          <a:blip r:embed="rId3"/>
          <a:stretch>
            <a:fillRect/>
          </a:stretch>
        </p:blipFill>
        <p:spPr>
          <a:xfrm>
            <a:off x="709136" y="1595557"/>
            <a:ext cx="1013103" cy="1215747"/>
          </a:xfrm>
          <a:prstGeom prst="rect">
            <a:avLst/>
          </a:prstGeom>
        </p:spPr>
      </p:pic>
      <p:sp>
        <p:nvSpPr>
          <p:cNvPr id="4" name="Text 1"/>
          <p:cNvSpPr/>
          <p:nvPr/>
        </p:nvSpPr>
        <p:spPr>
          <a:xfrm>
            <a:off x="2026087" y="1798082"/>
            <a:ext cx="2719387"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Patient Sign Up/Log In</a:t>
            </a:r>
            <a:endParaRPr lang="en-US" sz="1950" dirty="0"/>
          </a:p>
        </p:txBody>
      </p:sp>
      <p:pic>
        <p:nvPicPr>
          <p:cNvPr id="5" name="Image 1" descr="preencoded.png"/>
          <p:cNvPicPr>
            <a:picLocks noChangeAspect="1"/>
          </p:cNvPicPr>
          <p:nvPr/>
        </p:nvPicPr>
        <p:blipFill>
          <a:blip r:embed="rId4"/>
          <a:stretch>
            <a:fillRect/>
          </a:stretch>
        </p:blipFill>
        <p:spPr>
          <a:xfrm>
            <a:off x="709136" y="2811304"/>
            <a:ext cx="1013103" cy="1215747"/>
          </a:xfrm>
          <a:prstGeom prst="rect">
            <a:avLst/>
          </a:prstGeom>
        </p:spPr>
      </p:pic>
      <p:sp>
        <p:nvSpPr>
          <p:cNvPr id="6" name="Text 2"/>
          <p:cNvSpPr/>
          <p:nvPr/>
        </p:nvSpPr>
        <p:spPr>
          <a:xfrm>
            <a:off x="2026087" y="3013829"/>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Search for Doctors</a:t>
            </a:r>
            <a:endParaRPr lang="en-US" sz="1950" dirty="0"/>
          </a:p>
        </p:txBody>
      </p:sp>
      <p:pic>
        <p:nvPicPr>
          <p:cNvPr id="7" name="Image 2" descr="preencoded.png"/>
          <p:cNvPicPr>
            <a:picLocks noChangeAspect="1"/>
          </p:cNvPicPr>
          <p:nvPr/>
        </p:nvPicPr>
        <p:blipFill>
          <a:blip r:embed="rId5"/>
          <a:stretch>
            <a:fillRect/>
          </a:stretch>
        </p:blipFill>
        <p:spPr>
          <a:xfrm>
            <a:off x="709136" y="4027051"/>
            <a:ext cx="1013103" cy="1215747"/>
          </a:xfrm>
          <a:prstGeom prst="rect">
            <a:avLst/>
          </a:prstGeom>
        </p:spPr>
      </p:pic>
      <p:sp>
        <p:nvSpPr>
          <p:cNvPr id="8" name="Text 3"/>
          <p:cNvSpPr/>
          <p:nvPr/>
        </p:nvSpPr>
        <p:spPr>
          <a:xfrm>
            <a:off x="2026087" y="4229576"/>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Book Appointment</a:t>
            </a:r>
            <a:endParaRPr lang="en-US" sz="1950" dirty="0"/>
          </a:p>
        </p:txBody>
      </p:sp>
      <p:pic>
        <p:nvPicPr>
          <p:cNvPr id="9" name="Image 3" descr="preencoded.png"/>
          <p:cNvPicPr>
            <a:picLocks noChangeAspect="1"/>
          </p:cNvPicPr>
          <p:nvPr/>
        </p:nvPicPr>
        <p:blipFill>
          <a:blip r:embed="rId6"/>
          <a:stretch>
            <a:fillRect/>
          </a:stretch>
        </p:blipFill>
        <p:spPr>
          <a:xfrm>
            <a:off x="709136" y="5242798"/>
            <a:ext cx="1013103" cy="1215747"/>
          </a:xfrm>
          <a:prstGeom prst="rect">
            <a:avLst/>
          </a:prstGeom>
        </p:spPr>
      </p:pic>
      <p:sp>
        <p:nvSpPr>
          <p:cNvPr id="10" name="Text 4"/>
          <p:cNvSpPr/>
          <p:nvPr/>
        </p:nvSpPr>
        <p:spPr>
          <a:xfrm>
            <a:off x="2026087" y="5445323"/>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Attend Consultation</a:t>
            </a:r>
            <a:endParaRPr lang="en-US" sz="1950" dirty="0"/>
          </a:p>
        </p:txBody>
      </p:sp>
      <p:pic>
        <p:nvPicPr>
          <p:cNvPr id="11" name="Image 4" descr="preencoded.png"/>
          <p:cNvPicPr>
            <a:picLocks noChangeAspect="1"/>
          </p:cNvPicPr>
          <p:nvPr/>
        </p:nvPicPr>
        <p:blipFill>
          <a:blip r:embed="rId7"/>
          <a:stretch>
            <a:fillRect/>
          </a:stretch>
        </p:blipFill>
        <p:spPr>
          <a:xfrm>
            <a:off x="709136" y="6458545"/>
            <a:ext cx="1013103" cy="1215747"/>
          </a:xfrm>
          <a:prstGeom prst="rect">
            <a:avLst/>
          </a:prstGeom>
        </p:spPr>
      </p:pic>
      <p:sp>
        <p:nvSpPr>
          <p:cNvPr id="12" name="Text 5"/>
          <p:cNvSpPr/>
          <p:nvPr/>
        </p:nvSpPr>
        <p:spPr>
          <a:xfrm>
            <a:off x="2026087" y="6661071"/>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Make Payments</a:t>
            </a:r>
            <a:endParaRPr lang="en-US" sz="1950" dirty="0"/>
          </a:p>
        </p:txBody>
      </p:sp>
      <p:sp>
        <p:nvSpPr>
          <p:cNvPr id="14" name="Prostokąt 13">
            <a:extLst>
              <a:ext uri="{FF2B5EF4-FFF2-40B4-BE49-F238E27FC236}">
                <a16:creationId xmlns:a16="http://schemas.microsoft.com/office/drawing/2014/main" id="{93873C78-21C2-6E21-6A99-C773F6790924}"/>
              </a:ext>
            </a:extLst>
          </p:cNvPr>
          <p:cNvSpPr/>
          <p:nvPr/>
        </p:nvSpPr>
        <p:spPr>
          <a:xfrm>
            <a:off x="11643161" y="7661300"/>
            <a:ext cx="2906590" cy="45362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5" name="Obraz 14" descr="Obraz zawierający zrzut ekranu, linia, światło, noc&#10;&#10;Zawartość wygenerowana przez sztuczną inteligencję może być niepoprawna.">
            <a:extLst>
              <a:ext uri="{FF2B5EF4-FFF2-40B4-BE49-F238E27FC236}">
                <a16:creationId xmlns:a16="http://schemas.microsoft.com/office/drawing/2014/main" id="{B542624D-A9E1-1623-E629-5C2E2679AEBC}"/>
              </a:ext>
            </a:extLst>
          </p:cNvPr>
          <p:cNvPicPr>
            <a:picLocks noChangeAspect="1"/>
          </p:cNvPicPr>
          <p:nvPr/>
        </p:nvPicPr>
        <p:blipFill>
          <a:blip r:embed="rId8"/>
          <a:stretch>
            <a:fillRect/>
          </a:stretch>
        </p:blipFill>
        <p:spPr>
          <a:xfrm flipH="1">
            <a:off x="5297206" y="1236032"/>
            <a:ext cx="9033873" cy="59955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Niestandardowy</PresentationFormat>
  <Paragraphs>0</Paragraphs>
  <Slides>13</Slides>
  <Notes>8</Notes>
  <HiddenSlides>0</HiddenSlides>
  <MMClips>0</MMClips>
  <ScaleCrop>false</ScaleCrop>
  <HeadingPairs>
    <vt:vector size="4" baseType="variant">
      <vt:variant>
        <vt:lpstr>Motyw</vt:lpstr>
      </vt:variant>
      <vt:variant>
        <vt:i4>1</vt:i4>
      </vt:variant>
      <vt:variant>
        <vt:lpstr>Tytuły slajdów</vt:lpstr>
      </vt:variant>
      <vt:variant>
        <vt:i4>13</vt:i4>
      </vt:variant>
    </vt:vector>
  </HeadingPairs>
  <TitlesOfParts>
    <vt:vector size="14" baseType="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176</cp:revision>
  <dcterms:created xsi:type="dcterms:W3CDTF">2025-02-16T13:11:42Z</dcterms:created>
  <dcterms:modified xsi:type="dcterms:W3CDTF">2025-02-17T17:23:37Z</dcterms:modified>
</cp:coreProperties>
</file>